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78" r:id="rId5"/>
    <p:sldId id="261" r:id="rId6"/>
    <p:sldId id="259" r:id="rId7"/>
    <p:sldId id="266" r:id="rId8"/>
    <p:sldId id="262" r:id="rId9"/>
    <p:sldId id="279" r:id="rId10"/>
    <p:sldId id="280" r:id="rId11"/>
    <p:sldId id="281" r:id="rId12"/>
    <p:sldId id="263" r:id="rId13"/>
    <p:sldId id="273" r:id="rId14"/>
    <p:sldId id="264" r:id="rId15"/>
    <p:sldId id="282" r:id="rId16"/>
    <p:sldId id="284" r:id="rId17"/>
    <p:sldId id="285" r:id="rId18"/>
    <p:sldId id="268" r:id="rId19"/>
    <p:sldId id="287" r:id="rId20"/>
    <p:sldId id="274" r:id="rId21"/>
    <p:sldId id="288" r:id="rId22"/>
    <p:sldId id="275" r:id="rId23"/>
    <p:sldId id="286" r:id="rId24"/>
    <p:sldId id="270" r:id="rId25"/>
    <p:sldId id="277" r:id="rId26"/>
    <p:sldId id="27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isome 神埜" initials="n神" lastIdx="4" clrIdx="0">
    <p:extLst>
      <p:ext uri="{19B8F6BF-5375-455C-9EA6-DF929625EA0E}">
        <p15:presenceInfo xmlns:p15="http://schemas.microsoft.com/office/powerpoint/2012/main" userId="daa2b0d1762719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4" autoAdjust="0"/>
    <p:restoredTop sz="94660"/>
  </p:normalViewPr>
  <p:slideViewPr>
    <p:cSldViewPr snapToGrid="0">
      <p:cViewPr>
        <p:scale>
          <a:sx n="75" d="100"/>
          <a:sy n="75" d="100"/>
        </p:scale>
        <p:origin x="557" y="-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1T09:33:07.684" idx="3">
    <p:pos x="5502" y="114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1T09:33:07.684" idx="4">
    <p:pos x="5502" y="114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1T09:33:07.684" idx="1">
    <p:pos x="5502" y="114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1T09:33:07.684" idx="2">
    <p:pos x="5502" y="114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0BC9-1B24-17CC-8A50-45CC35D2E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0155C9-6104-3FBC-976C-35E0116EC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6961B4-C556-8F6D-07DE-402754B0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6C5CC-6171-E71C-F817-BC974741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3BC23-72D4-6083-2C00-EC60C6DF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0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498AE-33F1-933F-868E-1B923D9D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AF9B87-163F-C44B-4157-5C4589438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930D2-A618-CB65-97DE-EED17B71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37DD2C-8FE5-917A-1E63-12EA4946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9DC425-A7B7-879B-8660-D2D8AD4C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1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3BA14E-71B3-EF35-561C-C97CAA2BC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10366A-A93C-5615-95B1-B4818626B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73D947-890D-730F-91D6-81766048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248614-823F-3176-0113-65165184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83A7A3-4697-4912-0250-BEA0DCAD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45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90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22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1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8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0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1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792BF-D060-8F7D-E5B8-E3093F67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402ED-B006-00A7-10FE-CE2C6A22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D8D46-A8D6-B5F1-1758-F7B0A96F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7A74B5-27A7-64C4-262A-6D302054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66207-CF49-2632-073E-65518070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75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21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06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7C12-8D07-36C7-6DCE-E463084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9317C6-A985-E9AB-2ED5-3899BFF2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535160-8272-32F2-69B1-8C1063DD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7B5378-BF02-6037-DE9A-B97A61C3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A6FEA5-70AF-27FC-1E7B-F6BB62CE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B1FEC-F512-33BA-F74C-BD5C0257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ED696-1969-733F-1CDD-E58B9A16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D8441D-ECC5-4AC4-F7B9-8AA95DAD8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F68B3A-2D21-C036-534D-93743303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7EFEE2-3536-9191-B608-8670D131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08CEFB-A77D-D13A-8D4B-B508B7A4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6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FE615-61E9-A152-2CA1-A65495C8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496E53-FF9F-BEB1-9E5D-73194720D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BF4CA2-9ABC-3980-198A-BC58DEB41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107423-837E-CD3C-8665-68DF2EDE3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52631C-E39C-7504-CC66-58497779C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CDA4C6-EAD1-D3DC-8359-3008BA5A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C40C68-08C9-6000-CC96-1E38B024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70209B-6206-605D-7B44-B4BE265D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7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3F79-EE18-F243-5C14-56A2ECE1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EFBFDA-DF90-EB89-9723-DB37C63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F8DE5E-35CF-DCDD-D6E4-01C62D2C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B38F22-5B70-5BC1-04AD-6CB77FE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C38064-6AF6-CA65-7C1E-13A95F50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36D16F-A7CD-F872-F823-8C133464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37F6C9-7CED-B56E-F8B3-E96902A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93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2260A-D818-D3C5-ECAB-C03DEE6B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AF5E63-1610-4E7E-A684-A2D532EDF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3AFE-2E60-A8AD-846D-7E495D7BE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9E5C4B-0A6C-35B6-D7D0-F0D37CA6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615597-9FCE-AAF6-8265-DE28F23C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66B591-68C4-9EB4-8FC5-87B641C9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4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46CC0-F752-255B-F59D-3C35491D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CEE3B5-22FB-833F-4321-CF3C729D7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B4D835-D52F-5F23-21D2-2C64FC6D5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D835B2-68D6-545A-EF53-9D1B1EED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0E3E43-7562-63A0-9ABF-94D26CB7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8FAD8-7D19-2525-2C0B-11806E8F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8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C3648E-E6EE-4F47-05E3-35CD5600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B3F24-9AB4-4E08-85DC-83D598A53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EE007-75C8-5724-DA2E-3A6E2747C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0F6D0-263E-44BF-BBBD-97B86DE24C2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17782-8251-E3B9-2A01-F6DC11DD8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2FDE9-A2B2-4DAE-33A4-EAB8B6AC2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0698-2195-4ADB-844E-98EF6A1F3B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8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comments" Target="../comments/commen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2831476" y="-531941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5325931">
            <a:off x="3456426" y="-5890828"/>
            <a:ext cx="14680823" cy="14001835"/>
          </a:xfrm>
          <a:custGeom>
            <a:avLst/>
            <a:gdLst/>
            <a:ahLst/>
            <a:cxnLst/>
            <a:rect l="l" t="t" r="r" b="b"/>
            <a:pathLst>
              <a:path w="22021234" h="21002752">
                <a:moveTo>
                  <a:pt x="0" y="0"/>
                </a:moveTo>
                <a:lnTo>
                  <a:pt x="22021234" y="0"/>
                </a:lnTo>
                <a:lnTo>
                  <a:pt x="22021234" y="21002752"/>
                </a:lnTo>
                <a:lnTo>
                  <a:pt x="0" y="2100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Freeform 4"/>
          <p:cNvSpPr/>
          <p:nvPr/>
        </p:nvSpPr>
        <p:spPr>
          <a:xfrm rot="5400000">
            <a:off x="10796837" y="4392154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5" name="Freeform 5"/>
          <p:cNvSpPr/>
          <p:nvPr/>
        </p:nvSpPr>
        <p:spPr>
          <a:xfrm>
            <a:off x="638467" y="561935"/>
            <a:ext cx="646215" cy="646215"/>
          </a:xfrm>
          <a:custGeom>
            <a:avLst/>
            <a:gdLst/>
            <a:ahLst/>
            <a:cxnLst/>
            <a:rect l="l" t="t" r="r" b="b"/>
            <a:pathLst>
              <a:path w="969323" h="969323">
                <a:moveTo>
                  <a:pt x="0" y="0"/>
                </a:moveTo>
                <a:lnTo>
                  <a:pt x="969323" y="0"/>
                </a:lnTo>
                <a:lnTo>
                  <a:pt x="969323" y="969323"/>
                </a:lnTo>
                <a:lnTo>
                  <a:pt x="0" y="969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 dirty="0"/>
          </a:p>
        </p:txBody>
      </p:sp>
      <p:grpSp>
        <p:nvGrpSpPr>
          <p:cNvPr id="6" name="Group 6"/>
          <p:cNvGrpSpPr/>
          <p:nvPr/>
        </p:nvGrpSpPr>
        <p:grpSpPr>
          <a:xfrm>
            <a:off x="679450" y="2431490"/>
            <a:ext cx="4094270" cy="834069"/>
            <a:chOff x="0" y="0"/>
            <a:chExt cx="1617489" cy="329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7489" cy="329509"/>
            </a:xfrm>
            <a:custGeom>
              <a:avLst/>
              <a:gdLst/>
              <a:ahLst/>
              <a:cxnLst/>
              <a:rect l="l" t="t" r="r" b="b"/>
              <a:pathLst>
                <a:path w="1617489" h="329509">
                  <a:moveTo>
                    <a:pt x="0" y="0"/>
                  </a:moveTo>
                  <a:lnTo>
                    <a:pt x="1617489" y="0"/>
                  </a:lnTo>
                  <a:lnTo>
                    <a:pt x="1617489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9450" y="5546899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96837" y="3682791"/>
            <a:ext cx="709363" cy="709363"/>
            <a:chOff x="0" y="0"/>
            <a:chExt cx="1418726" cy="1418726"/>
          </a:xfrm>
        </p:grpSpPr>
        <p:sp>
          <p:nvSpPr>
            <p:cNvPr id="16" name="Freeform 16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7" name="Freeform 17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96837" y="2971244"/>
            <a:ext cx="709363" cy="711547"/>
            <a:chOff x="0" y="0"/>
            <a:chExt cx="1418726" cy="1423094"/>
          </a:xfrm>
        </p:grpSpPr>
        <p:sp>
          <p:nvSpPr>
            <p:cNvPr id="19" name="Freeform 19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Freeform 20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5267" y="2386244"/>
            <a:ext cx="3642637" cy="70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zh-CN" altLang="en-US" sz="2800" b="1" i="0" dirty="0">
                <a:solidFill>
                  <a:srgbClr val="131B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网络营销理论与实务</a:t>
            </a:r>
            <a:endParaRPr lang="en-US" sz="2800" b="1" dirty="0">
              <a:solidFill>
                <a:srgbClr val="2A2B2A"/>
              </a:solidFill>
              <a:ea typeface="思源黑体 2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5801" y="2893391"/>
            <a:ext cx="8669775" cy="23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1"/>
              </a:lnSpc>
              <a:spcBef>
                <a:spcPct val="0"/>
              </a:spcBef>
            </a:pPr>
            <a:r>
              <a:rPr lang="en-US" sz="13879" dirty="0" err="1">
                <a:solidFill>
                  <a:srgbClr val="2A2B2A"/>
                </a:solidFill>
                <a:ea typeface="庞门正道标题体 Bold"/>
              </a:rPr>
              <a:t>课堂汇报</a:t>
            </a:r>
            <a:endParaRPr lang="en-US" sz="13879" dirty="0">
              <a:solidFill>
                <a:srgbClr val="2A2B2A"/>
              </a:solidFill>
              <a:ea typeface="庞门正道标题体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04229" y="5677073"/>
            <a:ext cx="2384471" cy="32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7"/>
              </a:lnSpc>
              <a:spcBef>
                <a:spcPct val="0"/>
              </a:spcBef>
            </a:pPr>
            <a:r>
              <a:rPr lang="en-US" sz="1933" dirty="0">
                <a:solidFill>
                  <a:srgbClr val="2A2B2A"/>
                </a:solidFill>
                <a:ea typeface="思源黑体 2 Bold"/>
              </a:rPr>
              <a:t>时间｜2023.10.</a:t>
            </a:r>
            <a:r>
              <a:rPr lang="en-US" altLang="zh-CN" sz="1933" dirty="0">
                <a:solidFill>
                  <a:srgbClr val="2A2B2A"/>
                </a:solidFill>
                <a:ea typeface="思源黑体 2 Bold"/>
              </a:rPr>
              <a:t>xx</a:t>
            </a:r>
            <a:endParaRPr lang="en-US" sz="1933" dirty="0">
              <a:solidFill>
                <a:srgbClr val="2A2B2A"/>
              </a:solidFill>
              <a:ea typeface="思源黑体 2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413634" y="1040240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54902"/>
                  </a:srgbClr>
                </a:solidFill>
                <a:latin typeface="210 수퍼사이즈 Black 3D"/>
              </a:rPr>
              <a:t>CLASS REPORT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13634" y="1531969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CLASS 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13634" y="2044140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34902"/>
                  </a:srgbClr>
                </a:solidFill>
                <a:latin typeface="210 수퍼사이즈 Black 3D"/>
              </a:rPr>
              <a:t>CLASS REPORT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662088" y="667313"/>
            <a:ext cx="9844112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29" name="Group 29"/>
          <p:cNvGrpSpPr/>
          <p:nvPr/>
        </p:nvGrpSpPr>
        <p:grpSpPr>
          <a:xfrm>
            <a:off x="685800" y="2334966"/>
            <a:ext cx="4087920" cy="102873"/>
            <a:chOff x="0" y="0"/>
            <a:chExt cx="1614981" cy="4064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14981" cy="40641"/>
            </a:xfrm>
            <a:custGeom>
              <a:avLst/>
              <a:gdLst/>
              <a:ahLst/>
              <a:cxnLst/>
              <a:rect l="l" t="t" r="r" b="b"/>
              <a:pathLst>
                <a:path w="1614981" h="40641">
                  <a:moveTo>
                    <a:pt x="0" y="0"/>
                  </a:moveTo>
                  <a:lnTo>
                    <a:pt x="1614981" y="0"/>
                  </a:lnTo>
                  <a:lnTo>
                    <a:pt x="1614981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515CCE6-9046-FEC3-75D3-A47D80A59229}"/>
              </a:ext>
            </a:extLst>
          </p:cNvPr>
          <p:cNvSpPr txBox="1"/>
          <p:nvPr/>
        </p:nvSpPr>
        <p:spPr>
          <a:xfrm>
            <a:off x="996848" y="5583566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11</a:t>
            </a:r>
            <a:r>
              <a:rPr lang="zh-CN" altLang="en-US" sz="2400" b="1" dirty="0"/>
              <a:t>组分组任务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5024165" y="1350084"/>
            <a:ext cx="6734448" cy="4606066"/>
            <a:chOff x="0" y="0"/>
            <a:chExt cx="2577737" cy="1550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7737" cy="1550916"/>
            </a:xfrm>
            <a:custGeom>
              <a:avLst/>
              <a:gdLst/>
              <a:ahLst/>
              <a:cxnLst/>
              <a:rect l="l" t="t" r="r" b="b"/>
              <a:pathLst>
                <a:path w="2577737" h="1550916">
                  <a:moveTo>
                    <a:pt x="0" y="0"/>
                  </a:moveTo>
                  <a:lnTo>
                    <a:pt x="2577737" y="0"/>
                  </a:lnTo>
                  <a:lnTo>
                    <a:pt x="2577737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8380" y="1530411"/>
            <a:ext cx="2452667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精准营销的重要性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0772" y="2231276"/>
            <a:ext cx="5801234" cy="318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再者，精准营销可以利用大数据技术对消费者的地理位置进行分析，从而根据定位为产品和服务提供更精确的推广。例如，通过分析消费者的居住圈和工作地点，可以进一步推测其收入水平和消费习惯等，为其提供更贴近需求的产品和服务，提高市场占有率。这一点也是传统营销方式可能缺失的。</a:t>
            </a:r>
            <a:endParaRPr lang="en-US" sz="2000" spc="30" dirty="0">
              <a:solidFill>
                <a:srgbClr val="000000"/>
              </a:solidFill>
              <a:ea typeface="思源黑体 1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96850" cy="6858000"/>
            <a:chOff x="0" y="0"/>
            <a:chExt cx="7776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768" cy="2709333"/>
            </a:xfrm>
            <a:custGeom>
              <a:avLst/>
              <a:gdLst/>
              <a:ahLst/>
              <a:cxnLst/>
              <a:rect l="l" t="t" r="r" b="b"/>
              <a:pathLst>
                <a:path w="77768" h="2709333">
                  <a:moveTo>
                    <a:pt x="0" y="0"/>
                  </a:moveTo>
                  <a:lnTo>
                    <a:pt x="77768" y="0"/>
                  </a:lnTo>
                  <a:lnTo>
                    <a:pt x="777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4602981" cy="6858000"/>
          </a:xfrm>
          <a:custGeom>
            <a:avLst/>
            <a:gdLst/>
            <a:ahLst/>
            <a:cxnLst/>
            <a:rect l="l" t="t" r="r" b="b"/>
            <a:pathLst>
              <a:path w="6904471" h="10287000">
                <a:moveTo>
                  <a:pt x="0" y="0"/>
                </a:moveTo>
                <a:lnTo>
                  <a:pt x="6904471" y="0"/>
                </a:lnTo>
                <a:lnTo>
                  <a:pt x="690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811" r="-5460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2" name="Freeform 12"/>
          <p:cNvSpPr/>
          <p:nvPr/>
        </p:nvSpPr>
        <p:spPr>
          <a:xfrm rot="-5400000">
            <a:off x="10874010" y="5817519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3" name="Group 13"/>
          <p:cNvGrpSpPr/>
          <p:nvPr/>
        </p:nvGrpSpPr>
        <p:grpSpPr>
          <a:xfrm>
            <a:off x="5365335" y="1367986"/>
            <a:ext cx="1288456" cy="102873"/>
            <a:chOff x="0" y="0"/>
            <a:chExt cx="509020" cy="40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9020" cy="40641"/>
            </a:xfrm>
            <a:custGeom>
              <a:avLst/>
              <a:gdLst/>
              <a:ahLst/>
              <a:cxnLst/>
              <a:rect l="l" t="t" r="r" b="b"/>
              <a:pathLst>
                <a:path w="509020" h="40641">
                  <a:moveTo>
                    <a:pt x="0" y="0"/>
                  </a:moveTo>
                  <a:lnTo>
                    <a:pt x="509020" y="0"/>
                  </a:lnTo>
                  <a:lnTo>
                    <a:pt x="509020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8677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5024165" y="1350084"/>
            <a:ext cx="6734448" cy="4606066"/>
            <a:chOff x="0" y="0"/>
            <a:chExt cx="2577737" cy="1550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7737" cy="1550916"/>
            </a:xfrm>
            <a:custGeom>
              <a:avLst/>
              <a:gdLst/>
              <a:ahLst/>
              <a:cxnLst/>
              <a:rect l="l" t="t" r="r" b="b"/>
              <a:pathLst>
                <a:path w="2577737" h="1550916">
                  <a:moveTo>
                    <a:pt x="0" y="0"/>
                  </a:moveTo>
                  <a:lnTo>
                    <a:pt x="2577737" y="0"/>
                  </a:lnTo>
                  <a:lnTo>
                    <a:pt x="2577737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8380" y="1530411"/>
            <a:ext cx="2452667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精准营销的重要性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0772" y="2231276"/>
            <a:ext cx="5801234" cy="318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比传统营销一词而言，精准营销则更加精准，也就是营销的效果会越好。传统营销往往需要通过大量的投入的成本，进行海量的传播，才能够拉动购买量，从而使营销回本。但如果企业盲目营销的话，则反而会企业亏损，降低利润率。精准营销在不考虑技术方面的问题，应该更具有低成本，高回报的一种营销手段。</a:t>
            </a:r>
            <a:endParaRPr lang="en-US" sz="2000" spc="30" dirty="0">
              <a:solidFill>
                <a:srgbClr val="000000"/>
              </a:solidFill>
              <a:ea typeface="思源黑体 1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96850" cy="6858000"/>
            <a:chOff x="0" y="0"/>
            <a:chExt cx="7776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768" cy="2709333"/>
            </a:xfrm>
            <a:custGeom>
              <a:avLst/>
              <a:gdLst/>
              <a:ahLst/>
              <a:cxnLst/>
              <a:rect l="l" t="t" r="r" b="b"/>
              <a:pathLst>
                <a:path w="77768" h="2709333">
                  <a:moveTo>
                    <a:pt x="0" y="0"/>
                  </a:moveTo>
                  <a:lnTo>
                    <a:pt x="77768" y="0"/>
                  </a:lnTo>
                  <a:lnTo>
                    <a:pt x="777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4602981" cy="6858000"/>
          </a:xfrm>
          <a:custGeom>
            <a:avLst/>
            <a:gdLst/>
            <a:ahLst/>
            <a:cxnLst/>
            <a:rect l="l" t="t" r="r" b="b"/>
            <a:pathLst>
              <a:path w="6904471" h="10287000">
                <a:moveTo>
                  <a:pt x="0" y="0"/>
                </a:moveTo>
                <a:lnTo>
                  <a:pt x="6904471" y="0"/>
                </a:lnTo>
                <a:lnTo>
                  <a:pt x="690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811" r="-5460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2" name="Freeform 12"/>
          <p:cNvSpPr/>
          <p:nvPr/>
        </p:nvSpPr>
        <p:spPr>
          <a:xfrm rot="-5400000">
            <a:off x="10874010" y="5817519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3" name="Group 13"/>
          <p:cNvGrpSpPr/>
          <p:nvPr/>
        </p:nvGrpSpPr>
        <p:grpSpPr>
          <a:xfrm>
            <a:off x="5365335" y="1367986"/>
            <a:ext cx="1288456" cy="102873"/>
            <a:chOff x="0" y="0"/>
            <a:chExt cx="509020" cy="40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9020" cy="40641"/>
            </a:xfrm>
            <a:custGeom>
              <a:avLst/>
              <a:gdLst/>
              <a:ahLst/>
              <a:cxnLst/>
              <a:rect l="l" t="t" r="r" b="b"/>
              <a:pathLst>
                <a:path w="509020" h="40641">
                  <a:moveTo>
                    <a:pt x="0" y="0"/>
                  </a:moveTo>
                  <a:lnTo>
                    <a:pt x="509020" y="0"/>
                  </a:lnTo>
                  <a:lnTo>
                    <a:pt x="509020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4730642" y="-600246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835552" y="1443551"/>
            <a:ext cx="4916045" cy="503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Netflix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（网飞）公司通过大数据的智能推荐引擎，向用户推荐相应的电影和电视剧。其中首席产品经理的尼尔亨特曾表示，“结合了个性化效果的推荐每年使公司节省了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亿美元“。客户通常只会停留电影节目一分钟，意味着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Netflix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在这个时间内使用广告吸引他们的注意，否则可能丢失用户。而个性化推荐的手段，能够提高用户的黏着性，保证老用户不过多的流失。从该例子可以看出大数据的精准营销能够提升企业的营销效率，节省广告的支付费用。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5" name="AutoShape 5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836" y="649133"/>
            <a:ext cx="2753486" cy="54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ea typeface="庞门正道标题体 Bold"/>
              </a:rPr>
              <a:t>案例</a:t>
            </a:r>
            <a:endParaRPr lang="en-US" sz="3244" dirty="0">
              <a:solidFill>
                <a:srgbClr val="000000"/>
              </a:solidFill>
              <a:ea typeface="庞门正道标题体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239382" y="2031048"/>
            <a:ext cx="5266818" cy="4826952"/>
            <a:chOff x="0" y="0"/>
            <a:chExt cx="2080718" cy="1906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718" cy="1906944"/>
            </a:xfrm>
            <a:custGeom>
              <a:avLst/>
              <a:gdLst/>
              <a:ahLst/>
              <a:cxnLst/>
              <a:rect l="l" t="t" r="r" b="b"/>
              <a:pathLst>
                <a:path w="2080718" h="1906944">
                  <a:moveTo>
                    <a:pt x="0" y="0"/>
                  </a:moveTo>
                  <a:lnTo>
                    <a:pt x="2080718" y="0"/>
                  </a:lnTo>
                  <a:lnTo>
                    <a:pt x="2080718" y="1906944"/>
                  </a:lnTo>
                  <a:lnTo>
                    <a:pt x="0" y="1906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502994" y="2276917"/>
            <a:ext cx="4739595" cy="4216777"/>
          </a:xfrm>
          <a:custGeom>
            <a:avLst/>
            <a:gdLst/>
            <a:ahLst/>
            <a:cxnLst/>
            <a:rect l="l" t="t" r="r" b="b"/>
            <a:pathLst>
              <a:path w="7109393" h="6325165">
                <a:moveTo>
                  <a:pt x="0" y="0"/>
                </a:moveTo>
                <a:lnTo>
                  <a:pt x="7109393" y="0"/>
                </a:lnTo>
                <a:lnTo>
                  <a:pt x="7109393" y="6325165"/>
                </a:lnTo>
                <a:lnTo>
                  <a:pt x="0" y="632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45" r="-4323"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79450" y="2182943"/>
            <a:ext cx="3381020" cy="3585839"/>
            <a:chOff x="0" y="0"/>
            <a:chExt cx="1295542" cy="11549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5542" cy="1154903"/>
            </a:xfrm>
            <a:custGeom>
              <a:avLst/>
              <a:gdLst/>
              <a:ahLst/>
              <a:cxnLst/>
              <a:rect l="l" t="t" r="r" b="b"/>
              <a:pathLst>
                <a:path w="1295542" h="1154903">
                  <a:moveTo>
                    <a:pt x="0" y="0"/>
                  </a:moveTo>
                  <a:lnTo>
                    <a:pt x="1295542" y="0"/>
                  </a:lnTo>
                  <a:lnTo>
                    <a:pt x="1295542" y="1154903"/>
                  </a:lnTo>
                  <a:lnTo>
                    <a:pt x="0" y="1154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56330" y="2182944"/>
            <a:ext cx="3279341" cy="3585838"/>
            <a:chOff x="0" y="0"/>
            <a:chExt cx="1295542" cy="1154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5542" cy="1154903"/>
            </a:xfrm>
            <a:custGeom>
              <a:avLst/>
              <a:gdLst/>
              <a:ahLst/>
              <a:cxnLst/>
              <a:rect l="l" t="t" r="r" b="b"/>
              <a:pathLst>
                <a:path w="1295542" h="1154903">
                  <a:moveTo>
                    <a:pt x="0" y="0"/>
                  </a:moveTo>
                  <a:lnTo>
                    <a:pt x="1295542" y="0"/>
                  </a:lnTo>
                  <a:lnTo>
                    <a:pt x="1295542" y="1154903"/>
                  </a:lnTo>
                  <a:lnTo>
                    <a:pt x="0" y="1154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26859" y="2182943"/>
            <a:ext cx="3279341" cy="3593211"/>
            <a:chOff x="0" y="0"/>
            <a:chExt cx="1295542" cy="1154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542" cy="1154903"/>
            </a:xfrm>
            <a:custGeom>
              <a:avLst/>
              <a:gdLst/>
              <a:ahLst/>
              <a:cxnLst/>
              <a:rect l="l" t="t" r="r" b="b"/>
              <a:pathLst>
                <a:path w="1295542" h="1154903">
                  <a:moveTo>
                    <a:pt x="0" y="0"/>
                  </a:moveTo>
                  <a:lnTo>
                    <a:pt x="1295542" y="0"/>
                  </a:lnTo>
                  <a:lnTo>
                    <a:pt x="1295542" y="1154903"/>
                  </a:lnTo>
                  <a:lnTo>
                    <a:pt x="0" y="1154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5800" y="2086420"/>
            <a:ext cx="964510" cy="102873"/>
            <a:chOff x="0" y="0"/>
            <a:chExt cx="381041" cy="40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41" cy="40641"/>
            </a:xfrm>
            <a:custGeom>
              <a:avLst/>
              <a:gdLst/>
              <a:ahLst/>
              <a:cxnLst/>
              <a:rect l="l" t="t" r="r" b="b"/>
              <a:pathLst>
                <a:path w="381041" h="40641">
                  <a:moveTo>
                    <a:pt x="0" y="0"/>
                  </a:moveTo>
                  <a:lnTo>
                    <a:pt x="381041" y="0"/>
                  </a:lnTo>
                  <a:lnTo>
                    <a:pt x="381041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62680" y="2086420"/>
            <a:ext cx="964510" cy="102873"/>
            <a:chOff x="0" y="0"/>
            <a:chExt cx="381041" cy="406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041" cy="40641"/>
            </a:xfrm>
            <a:custGeom>
              <a:avLst/>
              <a:gdLst/>
              <a:ahLst/>
              <a:cxnLst/>
              <a:rect l="l" t="t" r="r" b="b"/>
              <a:pathLst>
                <a:path w="381041" h="40641">
                  <a:moveTo>
                    <a:pt x="0" y="0"/>
                  </a:moveTo>
                  <a:lnTo>
                    <a:pt x="381041" y="0"/>
                  </a:lnTo>
                  <a:lnTo>
                    <a:pt x="381041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33209" y="2086420"/>
            <a:ext cx="964510" cy="102873"/>
            <a:chOff x="0" y="0"/>
            <a:chExt cx="381041" cy="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1041" cy="40641"/>
            </a:xfrm>
            <a:custGeom>
              <a:avLst/>
              <a:gdLst/>
              <a:ahLst/>
              <a:cxnLst/>
              <a:rect l="l" t="t" r="r" b="b"/>
              <a:pathLst>
                <a:path w="381041" h="40641">
                  <a:moveTo>
                    <a:pt x="0" y="0"/>
                  </a:moveTo>
                  <a:lnTo>
                    <a:pt x="381041" y="0"/>
                  </a:lnTo>
                  <a:lnTo>
                    <a:pt x="381041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6451" y="2289323"/>
            <a:ext cx="222411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8"/>
              </a:lnSpc>
            </a:pPr>
            <a:r>
              <a:rPr lang="en-US" sz="2335" dirty="0">
                <a:solidFill>
                  <a:srgbClr val="000000"/>
                </a:solidFill>
                <a:ea typeface="思源黑体 2 Bold"/>
              </a:rPr>
              <a:t>问题1 </a:t>
            </a:r>
            <a:r>
              <a:rPr lang="zh-CN" altLang="en-US" sz="2335" dirty="0">
                <a:solidFill>
                  <a:srgbClr val="000000"/>
                </a:solidFill>
                <a:ea typeface="思源黑体 2 Bold"/>
              </a:rPr>
              <a:t>快速响应</a:t>
            </a:r>
            <a:endParaRPr lang="en-US" sz="2335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640977" y="2276334"/>
            <a:ext cx="222685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8"/>
              </a:lnSpc>
            </a:pPr>
            <a:r>
              <a:rPr lang="en-US" sz="2335" dirty="0">
                <a:solidFill>
                  <a:srgbClr val="000000"/>
                </a:solidFill>
                <a:ea typeface="思源黑体 2 Bold"/>
              </a:rPr>
              <a:t>问题2 </a:t>
            </a:r>
            <a:r>
              <a:rPr lang="zh-CN" altLang="en-US" sz="2335" dirty="0">
                <a:solidFill>
                  <a:srgbClr val="000000"/>
                </a:solidFill>
                <a:ea typeface="思源黑体 2 Bold"/>
              </a:rPr>
              <a:t>精准分析</a:t>
            </a:r>
            <a:endParaRPr lang="en-US" sz="2335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90081" y="2302398"/>
            <a:ext cx="220669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8"/>
              </a:lnSpc>
            </a:pPr>
            <a:r>
              <a:rPr lang="en-US" sz="2335" dirty="0">
                <a:solidFill>
                  <a:srgbClr val="000000"/>
                </a:solidFill>
                <a:ea typeface="思源黑体 2 Bold"/>
              </a:rPr>
              <a:t>问题3</a:t>
            </a:r>
            <a:r>
              <a:rPr lang="zh-CN" altLang="en-US" sz="2335" dirty="0">
                <a:solidFill>
                  <a:srgbClr val="000000"/>
                </a:solidFill>
                <a:ea typeface="思源黑体 2 Bold"/>
              </a:rPr>
              <a:t>数据交易</a:t>
            </a:r>
            <a:endParaRPr lang="en-US" sz="2335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12230" y="2865809"/>
            <a:ext cx="2813782" cy="298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精准营销大多基于大数据下进行的，由大数据收集存储到的用户往往具有时效性短，流动性强的特性，这样特性，需要企业要快速的响应，若营销部门没有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即时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收集分析数据，则很可能丢失到精准营销的机会。没有正确的获取到用户的真正的需求。</a:t>
            </a:r>
          </a:p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sz="1200" spc="30" dirty="0">
                <a:solidFill>
                  <a:srgbClr val="000000"/>
                </a:solidFill>
                <a:ea typeface="思源黑体 1"/>
              </a:rPr>
              <a:t>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36734" y="2669940"/>
            <a:ext cx="2813861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准营销的关键在于精准，通过平台等渠道收集到的数据往往可能并不是大量的数据，而是信息量少，而杂乱的数据，如果营销部门没有合理的分析数据，没有对数据深度的挖掘，实际的分析结果可能会与用户的真实的需求相去甚远，这样分析数据所构建的模型显然是准确性不足的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99300" y="2648647"/>
            <a:ext cx="2826627" cy="3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准营销所需要数据往往需要在市场中进行数据交易，交换的，目前我国市场缺乏标准化的数据交易的市场，同时市场的规模较小，很难按需交易，为相应的企业获利。同时，目前数据交易模式还较为单一，渠道狭窄。除了政府官方的数据，很难获取到多样，多层级的数据。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28" name="AutoShape 28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0" name="AutoShape 30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1" name="AutoShape 31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0836" y="649133"/>
            <a:ext cx="2753486" cy="42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目前精准营销存在的问题</a:t>
            </a:r>
          </a:p>
        </p:txBody>
      </p:sp>
      <p:sp>
        <p:nvSpPr>
          <p:cNvPr id="34" name="Freeform 34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5" name="Freeform 35"/>
          <p:cNvSpPr/>
          <p:nvPr/>
        </p:nvSpPr>
        <p:spPr>
          <a:xfrm rot="-5400000">
            <a:off x="10945655" y="5390724"/>
            <a:ext cx="560545" cy="560545"/>
          </a:xfrm>
          <a:custGeom>
            <a:avLst/>
            <a:gdLst/>
            <a:ahLst/>
            <a:cxnLst/>
            <a:rect l="l" t="t" r="r" b="b"/>
            <a:pathLst>
              <a:path w="840818" h="840818">
                <a:moveTo>
                  <a:pt x="0" y="0"/>
                </a:moveTo>
                <a:lnTo>
                  <a:pt x="840818" y="0"/>
                </a:lnTo>
                <a:lnTo>
                  <a:pt x="840818" y="840818"/>
                </a:lnTo>
                <a:lnTo>
                  <a:pt x="0" y="840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6" name="AutoShape 36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4730642" y="-600246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835552" y="1443551"/>
            <a:ext cx="4916045" cy="494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对此我们提出一些针对性建议：第一，可以建立多渠道服务平台：通过建立在线聊天、热线电话、邮件、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客户端等不同的服务渠道，满足不同群体和时段抗拒的需求，以便快速获取消费者反馈和需求。第二，通过自动化系统，将客户的咨询、投诉请求等内容快速分配给相应的客服人员，并进行动态跟踪处理工单状态。建立一套完善的快速响应机制，以提高客户问题的解决速度和效率。第三，基于高效的多渠道数据接入和信息标准化标注，实时追踪用户在社交网站上的活动，提供个性化、定制化宣传策略配合客户维护工作，以提高营销策略的针对性和有效性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5" name="AutoShape 5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836" y="649133"/>
            <a:ext cx="2753486" cy="54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ea typeface="庞门正道标题体 Bold"/>
              </a:rPr>
              <a:t>问题</a:t>
            </a:r>
            <a:r>
              <a:rPr lang="en-US" altLang="zh-CN" sz="3244" dirty="0">
                <a:solidFill>
                  <a:srgbClr val="000000"/>
                </a:solidFill>
                <a:ea typeface="庞门正道标题体 Bold"/>
              </a:rPr>
              <a:t>1</a:t>
            </a:r>
            <a:endParaRPr lang="en-US" sz="3244" dirty="0">
              <a:solidFill>
                <a:srgbClr val="000000"/>
              </a:solidFill>
              <a:ea typeface="庞门正道标题体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239382" y="2031048"/>
            <a:ext cx="5266818" cy="4826952"/>
            <a:chOff x="0" y="0"/>
            <a:chExt cx="2080718" cy="1906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718" cy="1906944"/>
            </a:xfrm>
            <a:custGeom>
              <a:avLst/>
              <a:gdLst/>
              <a:ahLst/>
              <a:cxnLst/>
              <a:rect l="l" t="t" r="r" b="b"/>
              <a:pathLst>
                <a:path w="2080718" h="1906944">
                  <a:moveTo>
                    <a:pt x="0" y="0"/>
                  </a:moveTo>
                  <a:lnTo>
                    <a:pt x="2080718" y="0"/>
                  </a:lnTo>
                  <a:lnTo>
                    <a:pt x="2080718" y="1906944"/>
                  </a:lnTo>
                  <a:lnTo>
                    <a:pt x="0" y="1906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502994" y="2276917"/>
            <a:ext cx="4739595" cy="4216777"/>
          </a:xfrm>
          <a:custGeom>
            <a:avLst/>
            <a:gdLst/>
            <a:ahLst/>
            <a:cxnLst/>
            <a:rect l="l" t="t" r="r" b="b"/>
            <a:pathLst>
              <a:path w="7109393" h="6325165">
                <a:moveTo>
                  <a:pt x="0" y="0"/>
                </a:moveTo>
                <a:lnTo>
                  <a:pt x="7109393" y="0"/>
                </a:lnTo>
                <a:lnTo>
                  <a:pt x="7109393" y="6325165"/>
                </a:lnTo>
                <a:lnTo>
                  <a:pt x="0" y="632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45" r="-4323"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4996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4171842" y="-608374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422758" y="1461099"/>
            <a:ext cx="6229198" cy="535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需要加强对客户数据的精细化管理，可以利用聚类分析、关联规则等方法对客户的行为和消费习惯进行详细的分类，然后根据不同类型的客户制定个性化的营销策略，提高对客户需求的深入理解能力；可以利用决策树、神经网络等模型对客户的购买历史、浏览记录等数据进行分析，以预测客户可能感兴趣的产品或服务；利用数据仓库、数据湖等数据存储技术对海量的客户数据进行有效的整合，同时利用数据分析工具，将数据转化为对营销决策有用的信息，还可以考虑引入人工智能和机器学习技术，对数据进行自动化的分析和预测。而对于市场趋势的预测，可以关注行业动态和市场趋势，定期收集和分析行业动态、市场研究报告等资料，以了解市场的发展趋势和未来发展方向，也可以利用统计模型或者机器学习模型如时间序列分析、回归分析等模型等对市场趋势进行预测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5" name="AutoShape 5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836" y="649133"/>
            <a:ext cx="2753486" cy="54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ea typeface="庞门正道标题体 Bold"/>
              </a:rPr>
              <a:t>问题</a:t>
            </a:r>
            <a:r>
              <a:rPr lang="en-US" altLang="zh-CN" sz="3244" dirty="0">
                <a:solidFill>
                  <a:srgbClr val="000000"/>
                </a:solidFill>
                <a:ea typeface="庞门正道标题体 Bold"/>
              </a:rPr>
              <a:t>2</a:t>
            </a:r>
            <a:endParaRPr lang="en-US" sz="3244" dirty="0">
              <a:solidFill>
                <a:srgbClr val="000000"/>
              </a:solidFill>
              <a:ea typeface="庞门正道标题体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17360" y="1838395"/>
            <a:ext cx="5026648" cy="4826952"/>
            <a:chOff x="0" y="0"/>
            <a:chExt cx="2080718" cy="1906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718" cy="1906944"/>
            </a:xfrm>
            <a:custGeom>
              <a:avLst/>
              <a:gdLst/>
              <a:ahLst/>
              <a:cxnLst/>
              <a:rect l="l" t="t" r="r" b="b"/>
              <a:pathLst>
                <a:path w="2080718" h="1906944">
                  <a:moveTo>
                    <a:pt x="0" y="0"/>
                  </a:moveTo>
                  <a:lnTo>
                    <a:pt x="2080718" y="0"/>
                  </a:lnTo>
                  <a:lnTo>
                    <a:pt x="2080718" y="1906944"/>
                  </a:lnTo>
                  <a:lnTo>
                    <a:pt x="0" y="1906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04413" y="2308349"/>
            <a:ext cx="4739595" cy="4216777"/>
          </a:xfrm>
          <a:custGeom>
            <a:avLst/>
            <a:gdLst/>
            <a:ahLst/>
            <a:cxnLst/>
            <a:rect l="l" t="t" r="r" b="b"/>
            <a:pathLst>
              <a:path w="7109393" h="6325165">
                <a:moveTo>
                  <a:pt x="0" y="0"/>
                </a:moveTo>
                <a:lnTo>
                  <a:pt x="7109393" y="0"/>
                </a:lnTo>
                <a:lnTo>
                  <a:pt x="7109393" y="6325165"/>
                </a:lnTo>
                <a:lnTo>
                  <a:pt x="0" y="632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45" r="-4323"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7173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4202322" y="-616502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278818" y="971846"/>
            <a:ext cx="6229198" cy="5774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目前我国市场缺乏标准化的数据交易的市场。在不同的行业中，数据标准的规定存在一定的差异，这导致了数据之间难以进行有效的比较和分析，增加了数据交易的难度。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此外针对数据交易的法律法规也不够完善。对于数据的所有权、使用权和交易规则等问题的规定尚不明确。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1. 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企业可以参与制定行业内的数据标准，以促进数据的共享和交换。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2. 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提高数据质量：建立严格的数据质量标准和规则，对数据进行处理，建立数据质量监控机制，定期对数据进行检查和评估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3. 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企业可以建立专业的数据交易平台，提供数据买卖双方的沟通和交易渠道。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4. 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加强数据安全和隐私保护是企业必须完成的，以保障数据的安全性和隐私性。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9450" y="362202"/>
            <a:ext cx="10833100" cy="631651"/>
            <a:chOff x="0" y="0"/>
            <a:chExt cx="21666200" cy="1263303"/>
          </a:xfrm>
        </p:grpSpPr>
        <p:sp>
          <p:nvSpPr>
            <p:cNvPr id="5" name="AutoShape 5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891334" y="464472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6798" y="330103"/>
            <a:ext cx="2753486" cy="54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ea typeface="庞门正道标题体 Bold"/>
              </a:rPr>
              <a:t>问题</a:t>
            </a:r>
            <a:r>
              <a:rPr lang="en-US" altLang="zh-CN" sz="3244" dirty="0">
                <a:solidFill>
                  <a:srgbClr val="000000"/>
                </a:solidFill>
                <a:ea typeface="庞门正道标题体 Bold"/>
              </a:rPr>
              <a:t>3</a:t>
            </a:r>
            <a:endParaRPr lang="en-US" sz="3244" dirty="0">
              <a:solidFill>
                <a:srgbClr val="000000"/>
              </a:solidFill>
              <a:ea typeface="庞门正道标题体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17360" y="1838395"/>
            <a:ext cx="5026648" cy="4826952"/>
            <a:chOff x="0" y="0"/>
            <a:chExt cx="2080718" cy="1906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718" cy="1906944"/>
            </a:xfrm>
            <a:custGeom>
              <a:avLst/>
              <a:gdLst/>
              <a:ahLst/>
              <a:cxnLst/>
              <a:rect l="l" t="t" r="r" b="b"/>
              <a:pathLst>
                <a:path w="2080718" h="1906944">
                  <a:moveTo>
                    <a:pt x="0" y="0"/>
                  </a:moveTo>
                  <a:lnTo>
                    <a:pt x="2080718" y="0"/>
                  </a:lnTo>
                  <a:lnTo>
                    <a:pt x="2080718" y="1906944"/>
                  </a:lnTo>
                  <a:lnTo>
                    <a:pt x="0" y="1906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104413" y="2308349"/>
            <a:ext cx="4739595" cy="4216777"/>
          </a:xfrm>
          <a:custGeom>
            <a:avLst/>
            <a:gdLst/>
            <a:ahLst/>
            <a:cxnLst/>
            <a:rect l="l" t="t" r="r" b="b"/>
            <a:pathLst>
              <a:path w="7109393" h="6325165">
                <a:moveTo>
                  <a:pt x="0" y="0"/>
                </a:moveTo>
                <a:lnTo>
                  <a:pt x="7109393" y="0"/>
                </a:lnTo>
                <a:lnTo>
                  <a:pt x="7109393" y="6325165"/>
                </a:lnTo>
                <a:lnTo>
                  <a:pt x="0" y="632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45" r="-4323"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3989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552320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1479177" y="1311103"/>
            <a:ext cx="7785848" cy="4605600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2106965" y="1810178"/>
            <a:ext cx="6641267" cy="410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的营销关键是广告营销，想要实现精准营销，就要在广告商下功夫。首先企业需要积极提高对精准营销的重视，更加注重营销部门的管理。其次要合理进行广告的投放成本，不可盲目营销，同时要合理运用广告的利用率，把控广告的投放密度，有效的提高营销的效果。在平台选择上，要积极利用新媒体投放广告，如抖音，小红书等等，在热度高的平台上投放广告，才能有更好的效果，并且也要注意投放的时机，注重广告的时效性，这样才能吸引到年轻人的关注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836" y="649133"/>
            <a:ext cx="2753486" cy="56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精准营销的策略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552320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467364" y="1311102"/>
            <a:ext cx="10942316" cy="5343695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203783" y="634597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304763" y="797521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682625" y="1905058"/>
            <a:ext cx="8922080" cy="4158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1.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的营销宣传关键是广告营销，想要实现精准营销，需要广告商下功夫。首先企业需要积极提高对精准营销的重视，更加注重营销部门的管理。其次要合理进行广告的投放成本，不可盲目营销，同时要合理运用广告的利用率，把控广告的投放密度，有效的提高营销的效果。在平台选择上，要积极利用新媒体投放广告，如抖音，小红书等等，在热度高的平台上投放广告，才能有更好的效果，并且也要注意投放的时机，注重广告的时效性，这样才能吸引到年轻人的关注。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2.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除了以上策略，企业还需要加强营销团队成员的培训和支持，提高他们的专业素养和技能水平，更好地执行和实施精准营销策略。除了企业内部外通过与其他企业或机构合作，共同开展营销活动或推广产品，可以扩大营销影响力和覆盖范围，进而提高营销效果和效率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5804" y="601215"/>
            <a:ext cx="2753486" cy="56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合理运用精准营销</a:t>
            </a:r>
          </a:p>
        </p:txBody>
      </p:sp>
    </p:spTree>
    <p:extLst>
      <p:ext uri="{BB962C8B-B14F-4D97-AF65-F5344CB8AC3E}">
        <p14:creationId xmlns:p14="http://schemas.microsoft.com/office/powerpoint/2010/main" val="198877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552320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1479177" y="1311103"/>
            <a:ext cx="7785848" cy="4605600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2106965" y="1810178"/>
            <a:ext cx="6641267" cy="456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就是针对不同用户的偏好和需求，对不同用户推荐不同的产品和服务，提高用户的留存率。企业想要做好精准营销就要做好个性化的产品与服务，精准的掌控，获取用户的需求。首先需要利用大数据的技术，对不同客户的需求进行分析，在此基础上，完善自身的产品的个性化，如设计可能热度高，需求量大的产品线，而砍掉一部分需求低的产品。在个性化服务上，企业应该定期投放广告，吸引用户，根据个性化的需求，可以为用户提供定制的信息与广告，使用户体验到个性化服务。</a:t>
            </a:r>
          </a:p>
          <a:p>
            <a:pPr algn="just">
              <a:lnSpc>
                <a:spcPct val="150000"/>
              </a:lnSpc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836" y="649133"/>
            <a:ext cx="4110242" cy="561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精准营销的策略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A77F8D-F6A7-84FB-2743-CBE5F518DE88}"/>
              </a:ext>
            </a:extLst>
          </p:cNvPr>
          <p:cNvSpPr txBox="1"/>
          <p:nvPr/>
        </p:nvSpPr>
        <p:spPr>
          <a:xfrm>
            <a:off x="1699638" y="1414812"/>
            <a:ext cx="3393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完善个性化的产品与服务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80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2831476" y="-531941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Freeform 3"/>
          <p:cNvSpPr/>
          <p:nvPr/>
        </p:nvSpPr>
        <p:spPr>
          <a:xfrm rot="8743683">
            <a:off x="7339445" y="1723575"/>
            <a:ext cx="14680823" cy="14001835"/>
          </a:xfrm>
          <a:custGeom>
            <a:avLst/>
            <a:gdLst/>
            <a:ahLst/>
            <a:cxnLst/>
            <a:rect l="l" t="t" r="r" b="b"/>
            <a:pathLst>
              <a:path w="22021234" h="21002752">
                <a:moveTo>
                  <a:pt x="0" y="0"/>
                </a:moveTo>
                <a:lnTo>
                  <a:pt x="22021235" y="0"/>
                </a:lnTo>
                <a:lnTo>
                  <a:pt x="22021235" y="21002752"/>
                </a:lnTo>
                <a:lnTo>
                  <a:pt x="0" y="2100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727988" y="1375014"/>
            <a:ext cx="3879805" cy="834069"/>
            <a:chOff x="0" y="0"/>
            <a:chExt cx="1532762" cy="329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2762" cy="329509"/>
            </a:xfrm>
            <a:custGeom>
              <a:avLst/>
              <a:gdLst/>
              <a:ahLst/>
              <a:cxnLst/>
              <a:rect l="l" t="t" r="r" b="b"/>
              <a:pathLst>
                <a:path w="1532762" h="329509">
                  <a:moveTo>
                    <a:pt x="0" y="0"/>
                  </a:moveTo>
                  <a:lnTo>
                    <a:pt x="1532762" y="0"/>
                  </a:lnTo>
                  <a:lnTo>
                    <a:pt x="1532762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8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27988" y="2563326"/>
            <a:ext cx="3879805" cy="834069"/>
            <a:chOff x="0" y="0"/>
            <a:chExt cx="1532762" cy="329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2762" cy="329509"/>
            </a:xfrm>
            <a:custGeom>
              <a:avLst/>
              <a:gdLst/>
              <a:ahLst/>
              <a:cxnLst/>
              <a:rect l="l" t="t" r="r" b="b"/>
              <a:pathLst>
                <a:path w="1532762" h="329509">
                  <a:moveTo>
                    <a:pt x="0" y="0"/>
                  </a:moveTo>
                  <a:lnTo>
                    <a:pt x="1532762" y="0"/>
                  </a:lnTo>
                  <a:lnTo>
                    <a:pt x="1532762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8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27988" y="3651222"/>
            <a:ext cx="3879805" cy="834069"/>
            <a:chOff x="0" y="0"/>
            <a:chExt cx="1532762" cy="329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2762" cy="329509"/>
            </a:xfrm>
            <a:custGeom>
              <a:avLst/>
              <a:gdLst/>
              <a:ahLst/>
              <a:cxnLst/>
              <a:rect l="l" t="t" r="r" b="b"/>
              <a:pathLst>
                <a:path w="1532762" h="329509">
                  <a:moveTo>
                    <a:pt x="0" y="0"/>
                  </a:moveTo>
                  <a:lnTo>
                    <a:pt x="1532762" y="0"/>
                  </a:lnTo>
                  <a:lnTo>
                    <a:pt x="1532762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8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727988" y="4739118"/>
            <a:ext cx="3879805" cy="834069"/>
            <a:chOff x="0" y="0"/>
            <a:chExt cx="1532762" cy="3295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2762" cy="329509"/>
            </a:xfrm>
            <a:custGeom>
              <a:avLst/>
              <a:gdLst/>
              <a:ahLst/>
              <a:cxnLst/>
              <a:rect l="l" t="t" r="r" b="b"/>
              <a:pathLst>
                <a:path w="1532762" h="329509">
                  <a:moveTo>
                    <a:pt x="0" y="0"/>
                  </a:moveTo>
                  <a:lnTo>
                    <a:pt x="1532762" y="0"/>
                  </a:lnTo>
                  <a:lnTo>
                    <a:pt x="1532762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8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95163" y="2231478"/>
            <a:ext cx="2650449" cy="132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11167"/>
              </a:lnSpc>
              <a:spcBef>
                <a:spcPct val="0"/>
              </a:spcBef>
            </a:pPr>
            <a:r>
              <a:rPr lang="en-US" sz="7976" dirty="0" err="1">
                <a:solidFill>
                  <a:srgbClr val="000000"/>
                </a:solidFill>
                <a:latin typeface="Calibri"/>
                <a:ea typeface="庞门正道标题体 Bold"/>
              </a:rPr>
              <a:t>目录</a:t>
            </a:r>
            <a:endParaRPr lang="en-US" sz="7976" dirty="0">
              <a:solidFill>
                <a:srgbClr val="000000"/>
              </a:solidFill>
              <a:latin typeface="Calibri"/>
              <a:ea typeface="庞门正道标题体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26745" y="1475813"/>
            <a:ext cx="1983124" cy="5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661"/>
              </a:lnSpc>
              <a:spcBef>
                <a:spcPct val="0"/>
              </a:spcBef>
            </a:pPr>
            <a:r>
              <a:rPr lang="zh-CN" altLang="en-US" sz="3329" b="1" dirty="0">
                <a:solidFill>
                  <a:srgbClr val="000000"/>
                </a:solidFill>
                <a:latin typeface="Calibri"/>
                <a:ea typeface="思源黑体 2 Bold"/>
              </a:rPr>
              <a:t>分工</a:t>
            </a:r>
            <a:endParaRPr lang="en-US" altLang="zh-CN" sz="3329" b="1" dirty="0">
              <a:solidFill>
                <a:srgbClr val="000000"/>
              </a:solidFill>
              <a:latin typeface="Calibri"/>
              <a:ea typeface="思源黑体 2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62677" y="3752021"/>
            <a:ext cx="1947191" cy="5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661"/>
              </a:lnSpc>
              <a:spcBef>
                <a:spcPct val="0"/>
              </a:spcBef>
            </a:pPr>
            <a:r>
              <a:rPr lang="zh-CN" altLang="en-US" sz="3329" b="1" dirty="0">
                <a:solidFill>
                  <a:srgbClr val="000000"/>
                </a:solidFill>
                <a:latin typeface="Calibri"/>
                <a:ea typeface="思源黑体 2 Bold"/>
              </a:rPr>
              <a:t>正文</a:t>
            </a:r>
            <a:endParaRPr lang="en-US" sz="3329" b="1" dirty="0">
              <a:solidFill>
                <a:srgbClr val="000000"/>
              </a:solidFill>
              <a:latin typeface="Calibri"/>
              <a:ea typeface="思源黑体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26745" y="2664124"/>
            <a:ext cx="1983124" cy="5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661"/>
              </a:lnSpc>
              <a:spcBef>
                <a:spcPct val="0"/>
              </a:spcBef>
            </a:pPr>
            <a:r>
              <a:rPr lang="zh-CN" altLang="en-US" sz="3329" b="1" dirty="0">
                <a:solidFill>
                  <a:srgbClr val="000000"/>
                </a:solidFill>
                <a:latin typeface="Calibri"/>
                <a:ea typeface="思源黑体 2 Bold"/>
              </a:rPr>
              <a:t>前言</a:t>
            </a:r>
            <a:endParaRPr lang="en-US" sz="3329" b="1" dirty="0">
              <a:solidFill>
                <a:srgbClr val="000000"/>
              </a:solidFill>
              <a:latin typeface="Calibri"/>
              <a:ea typeface="思源黑体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62677" y="4839917"/>
            <a:ext cx="1947191" cy="56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661"/>
              </a:lnSpc>
              <a:spcBef>
                <a:spcPct val="0"/>
              </a:spcBef>
            </a:pPr>
            <a:r>
              <a:rPr lang="zh-CN" altLang="en-US" sz="3329" b="1" dirty="0">
                <a:solidFill>
                  <a:srgbClr val="000000"/>
                </a:solidFill>
                <a:latin typeface="Calibri"/>
                <a:ea typeface="思源黑体 2 Bold"/>
              </a:rPr>
              <a:t>总结</a:t>
            </a:r>
            <a:endParaRPr lang="en-US" sz="3329" b="1" dirty="0">
              <a:solidFill>
                <a:srgbClr val="000000"/>
              </a:solidFill>
              <a:latin typeface="Calibri"/>
              <a:ea typeface="思源黑体 2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18840" y="1367825"/>
            <a:ext cx="1271405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067"/>
              </a:lnSpc>
              <a:spcBef>
                <a:spcPct val="0"/>
              </a:spcBef>
            </a:pPr>
            <a:r>
              <a:rPr lang="en-US" sz="4334">
                <a:solidFill>
                  <a:srgbClr val="000000"/>
                </a:solidFill>
                <a:latin typeface="Arimo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54772" y="3644033"/>
            <a:ext cx="1271405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067"/>
              </a:lnSpc>
              <a:spcBef>
                <a:spcPct val="0"/>
              </a:spcBef>
            </a:pPr>
            <a:r>
              <a:rPr lang="en-US" sz="4334">
                <a:solidFill>
                  <a:srgbClr val="000000"/>
                </a:solidFill>
                <a:latin typeface="Arimo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18840" y="2556136"/>
            <a:ext cx="1271405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067"/>
              </a:lnSpc>
              <a:spcBef>
                <a:spcPct val="0"/>
              </a:spcBef>
            </a:pPr>
            <a:r>
              <a:rPr lang="en-US" sz="4334">
                <a:solidFill>
                  <a:srgbClr val="000000"/>
                </a:solidFill>
                <a:latin typeface="Arimo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54772" y="4731929"/>
            <a:ext cx="1271405" cy="68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067"/>
              </a:lnSpc>
              <a:spcBef>
                <a:spcPct val="0"/>
              </a:spcBef>
            </a:pPr>
            <a:r>
              <a:rPr lang="en-US" sz="4334">
                <a:solidFill>
                  <a:srgbClr val="000000"/>
                </a:solidFill>
                <a:latin typeface="Arimo"/>
              </a:rPr>
              <a:t>04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685800" y="667313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6842462" y="1637443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6842462" y="2825754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6842462" y="3900784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6842462" y="4988680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Freeform 31"/>
          <p:cNvSpPr/>
          <p:nvPr/>
        </p:nvSpPr>
        <p:spPr>
          <a:xfrm rot="-5400000">
            <a:off x="10796837" y="1103338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2" name="Freeform 32"/>
          <p:cNvSpPr/>
          <p:nvPr/>
        </p:nvSpPr>
        <p:spPr>
          <a:xfrm rot="-5400000">
            <a:off x="685800" y="5218506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zh-CN" altLang="en-US" sz="120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3" name="Group 33"/>
          <p:cNvGrpSpPr/>
          <p:nvPr/>
        </p:nvGrpSpPr>
        <p:grpSpPr>
          <a:xfrm rot="-10800000">
            <a:off x="10796837" y="1812701"/>
            <a:ext cx="709363" cy="709363"/>
            <a:chOff x="0" y="0"/>
            <a:chExt cx="1418726" cy="1418726"/>
          </a:xfrm>
        </p:grpSpPr>
        <p:sp>
          <p:nvSpPr>
            <p:cNvPr id="34" name="Freeform 34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5" name="Freeform 35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10796837" y="2522063"/>
            <a:ext cx="709363" cy="711547"/>
            <a:chOff x="0" y="0"/>
            <a:chExt cx="1418726" cy="1423094"/>
          </a:xfrm>
        </p:grpSpPr>
        <p:sp>
          <p:nvSpPr>
            <p:cNvPr id="37" name="Freeform 37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zh-CN" altLang="en-US" sz="12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95163" y="3841589"/>
            <a:ext cx="3025463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604177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467364" y="1311102"/>
            <a:ext cx="10942316" cy="5343695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203783" y="634597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304763" y="797521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1107437" y="1540837"/>
            <a:ext cx="8922080" cy="503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1.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善自身的产品的个性化，设计出能够满足不同需求的产品。如设计当下热度高，需求量大的产品线，而砍掉一部分需求低的产品，或通过增加产品的不同款式、颜色、功能等方式来实现；还可以提供定制化的产品，让客户按照自己的喜好和需求加以选择。除了产品本身，服务也是吸引客户的重要因素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2.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可以提供个性化的服务，如一对一的咨询、专业的售后服务、客户关怀等服务，增强客户的信任感和忠诚度。售后及时收集客户的反馈信息，了解客户对产品和服务的满意度和意见。根据客户反馈和市场变化来改进优化产品和服务，通过不断迭代更新，以满足客户的个性化需求。与此同时还可以利用现代化的技术和工具，为产品和服务提供更多的创新可能。在个性化服务上，企业应该定期投放广告，吸引用户，根据个性化的需求，可以为用户提供定制的信息与广告，使用户体验到个性化服务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5804" y="601215"/>
            <a:ext cx="3994346" cy="561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完善个性化的产品与服务</a:t>
            </a:r>
          </a:p>
        </p:txBody>
      </p:sp>
    </p:spTree>
    <p:extLst>
      <p:ext uri="{BB962C8B-B14F-4D97-AF65-F5344CB8AC3E}">
        <p14:creationId xmlns:p14="http://schemas.microsoft.com/office/powerpoint/2010/main" val="8666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552320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1479177" y="1311103"/>
            <a:ext cx="7785848" cy="4605600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6" name="TextBox 16"/>
          <p:cNvSpPr txBox="1"/>
          <p:nvPr/>
        </p:nvSpPr>
        <p:spPr>
          <a:xfrm>
            <a:off x="1695928" y="1533312"/>
            <a:ext cx="279538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335" dirty="0">
                <a:solidFill>
                  <a:srgbClr val="000000"/>
                </a:solidFill>
                <a:ea typeface="思源黑体 2 Bold"/>
              </a:rPr>
              <a:t>组建专业的营销团队</a:t>
            </a:r>
            <a:endParaRPr lang="en-US" sz="2335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62081" y="2284732"/>
            <a:ext cx="6641267" cy="2723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准营销的过程中需要更为科学，高效的运用大数据，这就需要队伍的专业性，高素质性。企业也应增大对市场中的数据分析，营销的人才的重视，打造一支先进的营销人才。同时企业要积极借鉴成功的营销案例，从中得到有效合理的经验，不断培养出一批优秀的营销团队。</a:t>
            </a:r>
          </a:p>
          <a:p>
            <a:pPr algn="just">
              <a:lnSpc>
                <a:spcPct val="150000"/>
              </a:lnSpc>
            </a:pP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836" y="649133"/>
            <a:ext cx="2753486" cy="56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精准营销的策略</a:t>
            </a:r>
          </a:p>
        </p:txBody>
      </p:sp>
    </p:spTree>
    <p:extLst>
      <p:ext uri="{BB962C8B-B14F-4D97-AF65-F5344CB8AC3E}">
        <p14:creationId xmlns:p14="http://schemas.microsoft.com/office/powerpoint/2010/main" val="6856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552320" y="-6058777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1032784">
            <a:off x="2785157" y="1109415"/>
            <a:ext cx="5804825" cy="6331043"/>
          </a:xfrm>
          <a:custGeom>
            <a:avLst/>
            <a:gdLst/>
            <a:ahLst/>
            <a:cxnLst/>
            <a:rect l="l" t="t" r="r" b="b"/>
            <a:pathLst>
              <a:path w="8707238" h="9496564">
                <a:moveTo>
                  <a:pt x="0" y="0"/>
                </a:moveTo>
                <a:lnTo>
                  <a:pt x="8707238" y="0"/>
                </a:lnTo>
                <a:lnTo>
                  <a:pt x="8707238" y="9496563"/>
                </a:lnTo>
                <a:lnTo>
                  <a:pt x="0" y="949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b="-16800"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467364" y="1311102"/>
            <a:ext cx="10942316" cy="5343695"/>
            <a:chOff x="0" y="0"/>
            <a:chExt cx="1295542" cy="883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5542" cy="883779"/>
            </a:xfrm>
            <a:custGeom>
              <a:avLst/>
              <a:gdLst/>
              <a:ahLst/>
              <a:cxnLst/>
              <a:rect l="l" t="t" r="r" b="b"/>
              <a:pathLst>
                <a:path w="1295542" h="883779">
                  <a:moveTo>
                    <a:pt x="0" y="0"/>
                  </a:moveTo>
                  <a:lnTo>
                    <a:pt x="1295542" y="0"/>
                  </a:lnTo>
                  <a:lnTo>
                    <a:pt x="1295542" y="883779"/>
                  </a:lnTo>
                  <a:lnTo>
                    <a:pt x="0" y="8837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91182" y="2987632"/>
            <a:ext cx="2057400" cy="222617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800"/>
              </a:lnSpc>
            </a:pPr>
            <a:endParaRPr sz="1200"/>
          </a:p>
        </p:txBody>
      </p:sp>
      <p:grpSp>
        <p:nvGrpSpPr>
          <p:cNvPr id="10" name="Group 10"/>
          <p:cNvGrpSpPr/>
          <p:nvPr/>
        </p:nvGrpSpPr>
        <p:grpSpPr>
          <a:xfrm>
            <a:off x="203783" y="578918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304708" y="727635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8" name="TextBox 18"/>
          <p:cNvSpPr txBox="1"/>
          <p:nvPr/>
        </p:nvSpPr>
        <p:spPr>
          <a:xfrm>
            <a:off x="782320" y="1594482"/>
            <a:ext cx="8922080" cy="4574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首先要明确团队的目标和需求，包括品牌营销的目标和需求，有助于团队更好地确定营销策略和团队成员的角色和责任。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次根据团队的目标和需求，寻找有相关经验和知识的人才。他们需要对品牌营销有热情和兴趣，并且具备良好的沟通、团队合作和创新能力。考虑招募不同领域的人才，以形成一个多元化的团队。建立有力的沟通渠道，创建一个主动的团队氛围，促使团队成员之间的交流和分享，鼓励团队成员之间的合作和创新。并且为团队成员提供持续的培训和发展机会，以提升他们的技能和知识。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3.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还需要确保每个团队成员都有明确的角色和责任，清楚知道他们在品牌营销中的职责和贡献。这有助于提高团队效率和协作，避免重复和混淆。一个优秀的团队必不可少需要建立良好的团队沟通和反馈机制，确保团队成员之间的信息流畅和透明。定期开办团队会议、项目评估和个人评估，及时沟通和解决问题，并提供正面的反馈和认可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133" y="544526"/>
            <a:ext cx="2753486" cy="56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组建专业的营销团队</a:t>
            </a:r>
          </a:p>
        </p:txBody>
      </p:sp>
    </p:spTree>
    <p:extLst>
      <p:ext uri="{BB962C8B-B14F-4D97-AF65-F5344CB8AC3E}">
        <p14:creationId xmlns:p14="http://schemas.microsoft.com/office/powerpoint/2010/main" val="234448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8184475">
            <a:off x="4737505" y="-1094341"/>
            <a:ext cx="14031262" cy="13382316"/>
          </a:xfrm>
          <a:custGeom>
            <a:avLst/>
            <a:gdLst/>
            <a:ahLst/>
            <a:cxnLst/>
            <a:rect l="l" t="t" r="r" b="b"/>
            <a:pathLst>
              <a:path w="21046893" h="20073474">
                <a:moveTo>
                  <a:pt x="0" y="0"/>
                </a:moveTo>
                <a:lnTo>
                  <a:pt x="21046893" y="0"/>
                </a:lnTo>
                <a:lnTo>
                  <a:pt x="21046893" y="20073474"/>
                </a:lnTo>
                <a:lnTo>
                  <a:pt x="0" y="2007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AutoShape 4"/>
          <p:cNvSpPr/>
          <p:nvPr/>
        </p:nvSpPr>
        <p:spPr>
          <a:xfrm>
            <a:off x="4423801" y="11375520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85800" y="2372586"/>
            <a:ext cx="10820400" cy="2112829"/>
            <a:chOff x="0" y="0"/>
            <a:chExt cx="4274726" cy="834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834698"/>
            </a:xfrm>
            <a:custGeom>
              <a:avLst/>
              <a:gdLst/>
              <a:ahLst/>
              <a:cxnLst/>
              <a:rect l="l" t="t" r="r" b="b"/>
              <a:pathLst>
                <a:path w="4274726" h="834698">
                  <a:moveTo>
                    <a:pt x="0" y="0"/>
                  </a:moveTo>
                  <a:lnTo>
                    <a:pt x="4274726" y="0"/>
                  </a:lnTo>
                  <a:lnTo>
                    <a:pt x="4274726" y="834698"/>
                  </a:lnTo>
                  <a:lnTo>
                    <a:pt x="0" y="834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685800" y="4974126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10796837" y="685800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0087474" y="685800"/>
            <a:ext cx="709363" cy="709363"/>
            <a:chOff x="0" y="0"/>
            <a:chExt cx="1418726" cy="1418726"/>
          </a:xfrm>
        </p:grpSpPr>
        <p:sp>
          <p:nvSpPr>
            <p:cNvPr id="11" name="Freeform 11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9377019" y="684708"/>
            <a:ext cx="709363" cy="711547"/>
            <a:chOff x="0" y="0"/>
            <a:chExt cx="1418726" cy="1423094"/>
          </a:xfrm>
        </p:grpSpPr>
        <p:sp>
          <p:nvSpPr>
            <p:cNvPr id="14" name="Freeform 14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7" name="AutoShape 17"/>
          <p:cNvSpPr/>
          <p:nvPr/>
        </p:nvSpPr>
        <p:spPr>
          <a:xfrm>
            <a:off x="4261571" y="2955660"/>
            <a:ext cx="0" cy="946681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8" name="Group 18"/>
          <p:cNvGrpSpPr/>
          <p:nvPr/>
        </p:nvGrpSpPr>
        <p:grpSpPr>
          <a:xfrm>
            <a:off x="685800" y="2269712"/>
            <a:ext cx="3578946" cy="102873"/>
            <a:chOff x="0" y="0"/>
            <a:chExt cx="1413905" cy="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3905" cy="40641"/>
            </a:xfrm>
            <a:custGeom>
              <a:avLst/>
              <a:gdLst/>
              <a:ahLst/>
              <a:cxnLst/>
              <a:rect l="l" t="t" r="r" b="b"/>
              <a:pathLst>
                <a:path w="1413905" h="40641">
                  <a:moveTo>
                    <a:pt x="0" y="0"/>
                  </a:moveTo>
                  <a:lnTo>
                    <a:pt x="1413905" y="0"/>
                  </a:lnTo>
                  <a:lnTo>
                    <a:pt x="1413905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1" y="628650"/>
            <a:ext cx="4472495" cy="30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  <a:spcBef>
                <a:spcPct val="0"/>
              </a:spcBef>
            </a:pPr>
            <a:r>
              <a:rPr lang="en-US" sz="1839" spc="45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SUMMARY and Reflection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603" y="2488593"/>
            <a:ext cx="3071723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7"/>
              </a:lnSpc>
              <a:spcBef>
                <a:spcPct val="0"/>
              </a:spcBef>
            </a:pPr>
            <a:r>
              <a:rPr lang="en-US" sz="10365" spc="259">
                <a:solidFill>
                  <a:srgbClr val="2A2B2A"/>
                </a:solidFill>
                <a:latin typeface="210 수퍼사이즈 Black 3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1839" y="2555574"/>
            <a:ext cx="4664759" cy="132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7"/>
              </a:lnSpc>
              <a:spcBef>
                <a:spcPct val="0"/>
              </a:spcBef>
            </a:pPr>
            <a:r>
              <a:rPr lang="en-US" sz="7976">
                <a:solidFill>
                  <a:srgbClr val="000000"/>
                </a:solidFill>
                <a:ea typeface="庞门正道标题体 Bold"/>
              </a:rPr>
              <a:t>总结反思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TextBox 3"/>
          <p:cNvSpPr txBox="1"/>
          <p:nvPr/>
        </p:nvSpPr>
        <p:spPr>
          <a:xfrm>
            <a:off x="685800" y="1231625"/>
            <a:ext cx="4916045" cy="452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体而言，在如今的数字经济时代下，营销方式发生了很大的改变，这对于现今企业来说既是机会，也是挑战，只有合理使用大数据技术，进行精准营销，才能够提高企业的营销效率，提高利润率，才能够让企业越做越好。未来，随着大数据技术的不断发展和完善，我们有理由相信，精准营销将在企业运营中发挥更加重要的作用。同时，随着消费者隐私保护意识的提高，如何在保护消费者隐私的前提下有效利用大数据进行精准营销，将是企业在未来需要深入思考和解决的重要问题。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5" name="AutoShape 5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836" y="649133"/>
            <a:ext cx="2753486" cy="54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ea typeface="庞门正道标题体 Bold"/>
              </a:rPr>
              <a:t>总结</a:t>
            </a:r>
            <a:endParaRPr lang="en-US" sz="3244" dirty="0">
              <a:solidFill>
                <a:srgbClr val="000000"/>
              </a:solidFill>
              <a:ea typeface="庞门正道标题体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239382" y="2031048"/>
            <a:ext cx="5266818" cy="4826952"/>
            <a:chOff x="0" y="0"/>
            <a:chExt cx="2080718" cy="1906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718" cy="1906944"/>
            </a:xfrm>
            <a:custGeom>
              <a:avLst/>
              <a:gdLst/>
              <a:ahLst/>
              <a:cxnLst/>
              <a:rect l="l" t="t" r="r" b="b"/>
              <a:pathLst>
                <a:path w="2080718" h="1906944">
                  <a:moveTo>
                    <a:pt x="0" y="0"/>
                  </a:moveTo>
                  <a:lnTo>
                    <a:pt x="2080718" y="0"/>
                  </a:lnTo>
                  <a:lnTo>
                    <a:pt x="2080718" y="1906944"/>
                  </a:lnTo>
                  <a:lnTo>
                    <a:pt x="0" y="1906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502994" y="2276917"/>
            <a:ext cx="4739595" cy="4216777"/>
          </a:xfrm>
          <a:custGeom>
            <a:avLst/>
            <a:gdLst/>
            <a:ahLst/>
            <a:cxnLst/>
            <a:rect l="l" t="t" r="r" b="b"/>
            <a:pathLst>
              <a:path w="7109393" h="6325165">
                <a:moveTo>
                  <a:pt x="0" y="0"/>
                </a:moveTo>
                <a:lnTo>
                  <a:pt x="7109393" y="0"/>
                </a:lnTo>
                <a:lnTo>
                  <a:pt x="7109393" y="6325165"/>
                </a:lnTo>
                <a:lnTo>
                  <a:pt x="0" y="6325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45" r="-4323"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2831476" y="-5319418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5325931">
            <a:off x="3456426" y="-5890828"/>
            <a:ext cx="14680823" cy="14001835"/>
          </a:xfrm>
          <a:custGeom>
            <a:avLst/>
            <a:gdLst/>
            <a:ahLst/>
            <a:cxnLst/>
            <a:rect l="l" t="t" r="r" b="b"/>
            <a:pathLst>
              <a:path w="22021234" h="21002752">
                <a:moveTo>
                  <a:pt x="0" y="0"/>
                </a:moveTo>
                <a:lnTo>
                  <a:pt x="22021234" y="0"/>
                </a:lnTo>
                <a:lnTo>
                  <a:pt x="22021234" y="21002752"/>
                </a:lnTo>
                <a:lnTo>
                  <a:pt x="0" y="2100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Freeform 4"/>
          <p:cNvSpPr/>
          <p:nvPr/>
        </p:nvSpPr>
        <p:spPr>
          <a:xfrm rot="5400000">
            <a:off x="10796837" y="4392154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5" name="Freeform 5"/>
          <p:cNvSpPr/>
          <p:nvPr/>
        </p:nvSpPr>
        <p:spPr>
          <a:xfrm>
            <a:off x="685801" y="1340775"/>
            <a:ext cx="646215" cy="646215"/>
          </a:xfrm>
          <a:custGeom>
            <a:avLst/>
            <a:gdLst/>
            <a:ahLst/>
            <a:cxnLst/>
            <a:rect l="l" t="t" r="r" b="b"/>
            <a:pathLst>
              <a:path w="969323" h="969323">
                <a:moveTo>
                  <a:pt x="0" y="0"/>
                </a:moveTo>
                <a:lnTo>
                  <a:pt x="969323" y="0"/>
                </a:lnTo>
                <a:lnTo>
                  <a:pt x="969323" y="969323"/>
                </a:lnTo>
                <a:lnTo>
                  <a:pt x="0" y="969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6" name="Group 6"/>
          <p:cNvGrpSpPr/>
          <p:nvPr/>
        </p:nvGrpSpPr>
        <p:grpSpPr>
          <a:xfrm>
            <a:off x="679450" y="2431490"/>
            <a:ext cx="5734184" cy="834069"/>
            <a:chOff x="0" y="0"/>
            <a:chExt cx="2265357" cy="329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5357" cy="329509"/>
            </a:xfrm>
            <a:custGeom>
              <a:avLst/>
              <a:gdLst/>
              <a:ahLst/>
              <a:cxnLst/>
              <a:rect l="l" t="t" r="r" b="b"/>
              <a:pathLst>
                <a:path w="2265357" h="329509">
                  <a:moveTo>
                    <a:pt x="0" y="0"/>
                  </a:moveTo>
                  <a:lnTo>
                    <a:pt x="2265357" y="0"/>
                  </a:lnTo>
                  <a:lnTo>
                    <a:pt x="2265357" y="329509"/>
                  </a:lnTo>
                  <a:lnTo>
                    <a:pt x="0" y="329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685800" y="436306"/>
            <a:ext cx="511689" cy="511689"/>
          </a:xfrm>
          <a:custGeom>
            <a:avLst/>
            <a:gdLst/>
            <a:ahLst/>
            <a:cxnLst/>
            <a:rect l="l" t="t" r="r" b="b"/>
            <a:pathLst>
              <a:path w="767533" h="767533">
                <a:moveTo>
                  <a:pt x="0" y="0"/>
                </a:moveTo>
                <a:lnTo>
                  <a:pt x="767533" y="0"/>
                </a:lnTo>
                <a:lnTo>
                  <a:pt x="767533" y="767534"/>
                </a:lnTo>
                <a:lnTo>
                  <a:pt x="0" y="767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>
            <a:off x="679450" y="5546899"/>
            <a:ext cx="10833100" cy="631651"/>
            <a:chOff x="0" y="0"/>
            <a:chExt cx="21666200" cy="1263303"/>
          </a:xfrm>
        </p:grpSpPr>
        <p:sp>
          <p:nvSpPr>
            <p:cNvPr id="11" name="AutoShape 11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96837" y="3682791"/>
            <a:ext cx="709363" cy="709363"/>
            <a:chOff x="0" y="0"/>
            <a:chExt cx="1418726" cy="1418726"/>
          </a:xfrm>
        </p:grpSpPr>
        <p:sp>
          <p:nvSpPr>
            <p:cNvPr id="16" name="Freeform 16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7" name="Freeform 17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96837" y="2971244"/>
            <a:ext cx="709363" cy="711547"/>
            <a:chOff x="0" y="0"/>
            <a:chExt cx="1418726" cy="1423094"/>
          </a:xfrm>
        </p:grpSpPr>
        <p:sp>
          <p:nvSpPr>
            <p:cNvPr id="19" name="Freeform 19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Freeform 20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1" y="2893390"/>
            <a:ext cx="8669775" cy="230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1"/>
              </a:lnSpc>
              <a:spcBef>
                <a:spcPct val="0"/>
              </a:spcBef>
            </a:pPr>
            <a:r>
              <a:rPr lang="en-US" sz="13879">
                <a:solidFill>
                  <a:srgbClr val="2A2B2A"/>
                </a:solidFill>
                <a:ea typeface="庞门正道标题体 Bold"/>
              </a:rPr>
              <a:t>感谢观看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145" y="5677073"/>
            <a:ext cx="1879445" cy="32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7"/>
              </a:lnSpc>
              <a:spcBef>
                <a:spcPct val="0"/>
              </a:spcBef>
            </a:pPr>
            <a:r>
              <a:rPr lang="en-US" sz="1933" dirty="0" err="1">
                <a:solidFill>
                  <a:srgbClr val="2A2B2A"/>
                </a:solidFill>
                <a:ea typeface="思源黑体 2 Bold"/>
              </a:rPr>
              <a:t>汇报人｜张小可</a:t>
            </a:r>
            <a:endParaRPr lang="en-US" sz="1933" dirty="0">
              <a:solidFill>
                <a:srgbClr val="2A2B2A"/>
              </a:solidFill>
              <a:ea typeface="思源黑体 2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804229" y="5677073"/>
            <a:ext cx="2384471" cy="32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2A2B2A"/>
                </a:solidFill>
                <a:ea typeface="思源黑体 2 Bold"/>
              </a:rPr>
              <a:t>时间｜202X.12.20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13634" y="1040240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54902"/>
                  </a:srgbClr>
                </a:solidFill>
                <a:latin typeface="210 수퍼사이즈 Black 3D"/>
              </a:rPr>
              <a:t>CLASS REPORT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13634" y="1531969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CLASS REPORT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845" y="2613460"/>
            <a:ext cx="6598187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/>
                </a:solidFill>
                <a:latin typeface="210 수퍼사이즈 Black 3D"/>
              </a:rPr>
              <a:t>THANKS FOR WATCHING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13634" y="2044140"/>
            <a:ext cx="5092566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6"/>
              </a:lnSpc>
              <a:spcBef>
                <a:spcPct val="0"/>
              </a:spcBef>
            </a:pPr>
            <a:r>
              <a:rPr lang="en-US" sz="2557" spc="63">
                <a:solidFill>
                  <a:srgbClr val="2A2B2A">
                    <a:alpha val="34902"/>
                  </a:srgbClr>
                </a:solidFill>
                <a:latin typeface="210 수퍼사이즈 Black 3D"/>
              </a:rPr>
              <a:t>CLASS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8184475">
            <a:off x="4737505" y="-1094341"/>
            <a:ext cx="14031262" cy="13382316"/>
          </a:xfrm>
          <a:custGeom>
            <a:avLst/>
            <a:gdLst/>
            <a:ahLst/>
            <a:cxnLst/>
            <a:rect l="l" t="t" r="r" b="b"/>
            <a:pathLst>
              <a:path w="21046893" h="20073474">
                <a:moveTo>
                  <a:pt x="0" y="0"/>
                </a:moveTo>
                <a:lnTo>
                  <a:pt x="21046893" y="0"/>
                </a:lnTo>
                <a:lnTo>
                  <a:pt x="21046893" y="20073474"/>
                </a:lnTo>
                <a:lnTo>
                  <a:pt x="0" y="2007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AutoShape 4"/>
          <p:cNvSpPr/>
          <p:nvPr/>
        </p:nvSpPr>
        <p:spPr>
          <a:xfrm>
            <a:off x="4423801" y="11375520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85800" y="2372586"/>
            <a:ext cx="10820400" cy="2112829"/>
            <a:chOff x="0" y="0"/>
            <a:chExt cx="4274726" cy="834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834698"/>
            </a:xfrm>
            <a:custGeom>
              <a:avLst/>
              <a:gdLst/>
              <a:ahLst/>
              <a:cxnLst/>
              <a:rect l="l" t="t" r="r" b="b"/>
              <a:pathLst>
                <a:path w="4274726" h="834698">
                  <a:moveTo>
                    <a:pt x="0" y="0"/>
                  </a:moveTo>
                  <a:lnTo>
                    <a:pt x="4274726" y="0"/>
                  </a:lnTo>
                  <a:lnTo>
                    <a:pt x="4274726" y="834698"/>
                  </a:lnTo>
                  <a:lnTo>
                    <a:pt x="0" y="834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685800" y="4974126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10796837" y="685800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0087474" y="685800"/>
            <a:ext cx="709363" cy="709363"/>
            <a:chOff x="0" y="0"/>
            <a:chExt cx="1418726" cy="1418726"/>
          </a:xfrm>
        </p:grpSpPr>
        <p:sp>
          <p:nvSpPr>
            <p:cNvPr id="11" name="Freeform 11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9377019" y="684708"/>
            <a:ext cx="709363" cy="711547"/>
            <a:chOff x="0" y="0"/>
            <a:chExt cx="1418726" cy="1423094"/>
          </a:xfrm>
        </p:grpSpPr>
        <p:sp>
          <p:nvSpPr>
            <p:cNvPr id="14" name="Freeform 14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7" name="AutoShape 17"/>
          <p:cNvSpPr/>
          <p:nvPr/>
        </p:nvSpPr>
        <p:spPr>
          <a:xfrm>
            <a:off x="4261571" y="2955660"/>
            <a:ext cx="0" cy="946681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8" name="Group 18"/>
          <p:cNvGrpSpPr/>
          <p:nvPr/>
        </p:nvGrpSpPr>
        <p:grpSpPr>
          <a:xfrm>
            <a:off x="685800" y="2269712"/>
            <a:ext cx="3578946" cy="102873"/>
            <a:chOff x="0" y="0"/>
            <a:chExt cx="1413905" cy="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3905" cy="40641"/>
            </a:xfrm>
            <a:custGeom>
              <a:avLst/>
              <a:gdLst/>
              <a:ahLst/>
              <a:cxnLst/>
              <a:rect l="l" t="t" r="r" b="b"/>
              <a:pathLst>
                <a:path w="1413905" h="40641">
                  <a:moveTo>
                    <a:pt x="0" y="0"/>
                  </a:moveTo>
                  <a:lnTo>
                    <a:pt x="1413905" y="0"/>
                  </a:lnTo>
                  <a:lnTo>
                    <a:pt x="1413905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0" y="628650"/>
            <a:ext cx="2895178" cy="30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  <a:spcBef>
                <a:spcPct val="0"/>
              </a:spcBef>
            </a:pPr>
            <a:r>
              <a:rPr lang="en-US" sz="1839" spc="45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WORK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603" y="2488593"/>
            <a:ext cx="3071723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7"/>
              </a:lnSpc>
              <a:spcBef>
                <a:spcPct val="0"/>
              </a:spcBef>
            </a:pPr>
            <a:r>
              <a:rPr lang="en-US" sz="10365" spc="259" dirty="0">
                <a:solidFill>
                  <a:srgbClr val="2A2B2A"/>
                </a:solidFill>
                <a:latin typeface="210 수퍼사이즈 Black 3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1839" y="2555574"/>
            <a:ext cx="4664759" cy="134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7"/>
              </a:lnSpc>
              <a:spcBef>
                <a:spcPct val="0"/>
              </a:spcBef>
            </a:pPr>
            <a:r>
              <a:rPr lang="zh-CN" altLang="en-US" sz="7976" dirty="0">
                <a:solidFill>
                  <a:srgbClr val="000000"/>
                </a:solidFill>
                <a:ea typeface="庞门正道标题体 Bold"/>
              </a:rPr>
              <a:t>分工</a:t>
            </a:r>
            <a:endParaRPr lang="en-US" sz="7976" dirty="0">
              <a:solidFill>
                <a:srgbClr val="000000"/>
              </a:solidFill>
              <a:ea typeface="庞门正道标题体 Bold"/>
            </a:endParaRPr>
          </a:p>
        </p:txBody>
      </p:sp>
    </p:spTree>
    <p:extLst>
      <p:ext uri="{BB962C8B-B14F-4D97-AF65-F5344CB8AC3E}">
        <p14:creationId xmlns:p14="http://schemas.microsoft.com/office/powerpoint/2010/main" val="210266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6309922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4655099" y="1855012"/>
            <a:ext cx="2692839" cy="3925756"/>
            <a:chOff x="0" y="0"/>
            <a:chExt cx="1063838" cy="1550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3838" cy="1550916"/>
            </a:xfrm>
            <a:custGeom>
              <a:avLst/>
              <a:gdLst/>
              <a:ahLst/>
              <a:cxnLst/>
              <a:rect l="l" t="t" r="r" b="b"/>
              <a:pathLst>
                <a:path w="1063838" h="1550916">
                  <a:moveTo>
                    <a:pt x="0" y="0"/>
                  </a:moveTo>
                  <a:lnTo>
                    <a:pt x="1063838" y="0"/>
                  </a:lnTo>
                  <a:lnTo>
                    <a:pt x="1063838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20973" y="2207664"/>
            <a:ext cx="152521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spc="30" dirty="0">
                <a:solidFill>
                  <a:srgbClr val="000000"/>
                </a:solidFill>
                <a:latin typeface="思源黑体 1"/>
              </a:rPr>
              <a:t>吴方浩</a:t>
            </a:r>
            <a:endParaRPr lang="en-US" altLang="zh-CN" sz="2000" spc="30" dirty="0">
              <a:solidFill>
                <a:srgbClr val="000000"/>
              </a:solidFill>
              <a:latin typeface="思源黑体 1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53607" y="2452889"/>
            <a:ext cx="2247021" cy="210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spc="30" dirty="0">
                <a:solidFill>
                  <a:srgbClr val="000000"/>
                </a:solidFill>
                <a:latin typeface="思源黑体 1"/>
              </a:rPr>
              <a:t>• </a:t>
            </a:r>
            <a:r>
              <a:rPr lang="zh-CN" altLang="en-US" sz="2400" b="1" spc="30" dirty="0">
                <a:solidFill>
                  <a:srgbClr val="000000"/>
                </a:solidFill>
                <a:latin typeface="思源黑体 1"/>
              </a:rPr>
              <a:t>初步</a:t>
            </a:r>
            <a:r>
              <a:rPr lang="en-US" altLang="zh-CN" sz="2400" b="1" spc="30" dirty="0">
                <a:solidFill>
                  <a:srgbClr val="000000"/>
                </a:solidFill>
                <a:latin typeface="思源黑体 1"/>
              </a:rPr>
              <a:t>word</a:t>
            </a:r>
            <a:r>
              <a:rPr lang="zh-CN" altLang="en-US" sz="2400" b="1" spc="30" dirty="0">
                <a:solidFill>
                  <a:srgbClr val="000000"/>
                </a:solidFill>
                <a:latin typeface="思源黑体 1"/>
              </a:rPr>
              <a:t>，</a:t>
            </a:r>
            <a:r>
              <a:rPr lang="en-US" altLang="zh-CN" sz="2400" b="1" spc="30" dirty="0">
                <a:solidFill>
                  <a:srgbClr val="000000"/>
                </a:solidFill>
                <a:latin typeface="思源黑体 1"/>
              </a:rPr>
              <a:t>PPT</a:t>
            </a:r>
            <a:r>
              <a:rPr lang="zh-CN" altLang="en-US" sz="2400" b="1" spc="30" dirty="0">
                <a:solidFill>
                  <a:srgbClr val="000000"/>
                </a:solidFill>
                <a:latin typeface="思源黑体 1"/>
              </a:rPr>
              <a:t>制作和终期整理</a:t>
            </a:r>
            <a:endParaRPr lang="en-US" altLang="zh-CN" sz="2400" b="1" spc="30" dirty="0">
              <a:solidFill>
                <a:srgbClr val="000000"/>
              </a:solidFill>
              <a:latin typeface="思源黑体 1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19" name="AutoShape 19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AutoShape 20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1" name="AutoShape 21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2" name="AutoShape 22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0836" y="649133"/>
            <a:ext cx="2753486" cy="53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000000"/>
                </a:solidFill>
                <a:ea typeface="庞门正道标题体 Bold"/>
              </a:rPr>
              <a:t>团队分工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26" name="Group 26"/>
          <p:cNvGrpSpPr/>
          <p:nvPr/>
        </p:nvGrpSpPr>
        <p:grpSpPr>
          <a:xfrm>
            <a:off x="3325820" y="1686043"/>
            <a:ext cx="5859124" cy="199157"/>
            <a:chOff x="0" y="0"/>
            <a:chExt cx="1063838" cy="406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3838" cy="40641"/>
            </a:xfrm>
            <a:custGeom>
              <a:avLst/>
              <a:gdLst/>
              <a:ahLst/>
              <a:cxnLst/>
              <a:rect l="l" t="t" r="r" b="b"/>
              <a:pathLst>
                <a:path w="1063838" h="40641">
                  <a:moveTo>
                    <a:pt x="0" y="0"/>
                  </a:moveTo>
                  <a:lnTo>
                    <a:pt x="1063838" y="0"/>
                  </a:lnTo>
                  <a:lnTo>
                    <a:pt x="1063838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38" name="Freeform 38"/>
          <p:cNvSpPr/>
          <p:nvPr/>
        </p:nvSpPr>
        <p:spPr>
          <a:xfrm rot="-5400000">
            <a:off x="4738079" y="2139759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1" name="Freeform 41"/>
          <p:cNvSpPr/>
          <p:nvPr/>
        </p:nvSpPr>
        <p:spPr>
          <a:xfrm rot="-5400000">
            <a:off x="6966217" y="2139759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6E8DC86D-A249-3DF5-338F-508EE87B9C7C}"/>
              </a:ext>
            </a:extLst>
          </p:cNvPr>
          <p:cNvGrpSpPr/>
          <p:nvPr/>
        </p:nvGrpSpPr>
        <p:grpSpPr>
          <a:xfrm>
            <a:off x="1895951" y="1885200"/>
            <a:ext cx="2692839" cy="3925756"/>
            <a:chOff x="0" y="0"/>
            <a:chExt cx="1063838" cy="1550916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60647B9-C65C-739D-9E8C-2567BABC81EF}"/>
                </a:ext>
              </a:extLst>
            </p:cNvPr>
            <p:cNvSpPr/>
            <p:nvPr/>
          </p:nvSpPr>
          <p:spPr>
            <a:xfrm>
              <a:off x="0" y="0"/>
              <a:ext cx="1063838" cy="1550916"/>
            </a:xfrm>
            <a:custGeom>
              <a:avLst/>
              <a:gdLst/>
              <a:ahLst/>
              <a:cxnLst/>
              <a:rect l="l" t="t" r="r" b="b"/>
              <a:pathLst>
                <a:path w="1063838" h="1550916">
                  <a:moveTo>
                    <a:pt x="0" y="0"/>
                  </a:moveTo>
                  <a:lnTo>
                    <a:pt x="1063838" y="0"/>
                  </a:lnTo>
                  <a:lnTo>
                    <a:pt x="1063838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4485788-0335-2A47-DE31-3D3446427F20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9" name="Freeform 38">
            <a:extLst>
              <a:ext uri="{FF2B5EF4-FFF2-40B4-BE49-F238E27FC236}">
                <a16:creationId xmlns:a16="http://schemas.microsoft.com/office/drawing/2014/main" id="{3A9766BC-2C0B-0ED5-DA17-09F7E5CEA77D}"/>
              </a:ext>
            </a:extLst>
          </p:cNvPr>
          <p:cNvSpPr/>
          <p:nvPr/>
        </p:nvSpPr>
        <p:spPr>
          <a:xfrm rot="-5400000">
            <a:off x="2052459" y="2094193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Freeform 38">
            <a:extLst>
              <a:ext uri="{FF2B5EF4-FFF2-40B4-BE49-F238E27FC236}">
                <a16:creationId xmlns:a16="http://schemas.microsoft.com/office/drawing/2014/main" id="{676F7EEF-831B-B915-DD03-F9A542D3DDBD}"/>
              </a:ext>
            </a:extLst>
          </p:cNvPr>
          <p:cNvSpPr/>
          <p:nvPr/>
        </p:nvSpPr>
        <p:spPr>
          <a:xfrm rot="-5400000">
            <a:off x="4227911" y="2108566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D168E9-659F-0C3F-7238-EFD518B1FF04}"/>
              </a:ext>
            </a:extLst>
          </p:cNvPr>
          <p:cNvSpPr txBox="1"/>
          <p:nvPr/>
        </p:nvSpPr>
        <p:spPr>
          <a:xfrm>
            <a:off x="2818725" y="2183233"/>
            <a:ext cx="108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翁鑫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8CA1C6-C3E2-2502-ADF0-FEA5CE491E6E}"/>
              </a:ext>
            </a:extLst>
          </p:cNvPr>
          <p:cNvSpPr txBox="1"/>
          <p:nvPr/>
        </p:nvSpPr>
        <p:spPr>
          <a:xfrm>
            <a:off x="2615073" y="2596452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文案撰写</a:t>
            </a:r>
            <a:endParaRPr lang="zh-CN" altLang="en-US" sz="2400" kern="1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CB9DB163-EE61-A824-6A28-F503B404278B}"/>
              </a:ext>
            </a:extLst>
          </p:cNvPr>
          <p:cNvGrpSpPr/>
          <p:nvPr/>
        </p:nvGrpSpPr>
        <p:grpSpPr>
          <a:xfrm>
            <a:off x="7327274" y="1904561"/>
            <a:ext cx="2692839" cy="3925756"/>
            <a:chOff x="0" y="0"/>
            <a:chExt cx="1063838" cy="1550916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45A3B456-2F7D-CDE8-46BF-D83FAA780098}"/>
                </a:ext>
              </a:extLst>
            </p:cNvPr>
            <p:cNvSpPr/>
            <p:nvPr/>
          </p:nvSpPr>
          <p:spPr>
            <a:xfrm>
              <a:off x="0" y="0"/>
              <a:ext cx="1063838" cy="1550916"/>
            </a:xfrm>
            <a:custGeom>
              <a:avLst/>
              <a:gdLst/>
              <a:ahLst/>
              <a:cxnLst/>
              <a:rect l="l" t="t" r="r" b="b"/>
              <a:pathLst>
                <a:path w="1063838" h="1550916">
                  <a:moveTo>
                    <a:pt x="0" y="0"/>
                  </a:moveTo>
                  <a:lnTo>
                    <a:pt x="1063838" y="0"/>
                  </a:lnTo>
                  <a:lnTo>
                    <a:pt x="1063838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8F9AA7C9-C7DF-5C3F-D391-C4A5A7280CBA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34" name="Freeform 41">
            <a:extLst>
              <a:ext uri="{FF2B5EF4-FFF2-40B4-BE49-F238E27FC236}">
                <a16:creationId xmlns:a16="http://schemas.microsoft.com/office/drawing/2014/main" id="{2C0FAD01-B1B9-1FB2-6085-0DAEED52206B}"/>
              </a:ext>
            </a:extLst>
          </p:cNvPr>
          <p:cNvSpPr/>
          <p:nvPr/>
        </p:nvSpPr>
        <p:spPr>
          <a:xfrm rot="-5400000">
            <a:off x="7453220" y="2022553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5" name="Freeform 41">
            <a:extLst>
              <a:ext uri="{FF2B5EF4-FFF2-40B4-BE49-F238E27FC236}">
                <a16:creationId xmlns:a16="http://schemas.microsoft.com/office/drawing/2014/main" id="{4B1EDD1B-2678-46FC-8362-BF42E876F245}"/>
              </a:ext>
            </a:extLst>
          </p:cNvPr>
          <p:cNvSpPr/>
          <p:nvPr/>
        </p:nvSpPr>
        <p:spPr>
          <a:xfrm rot="-5400000">
            <a:off x="9661861" y="2066027"/>
            <a:ext cx="234411" cy="234411"/>
          </a:xfrm>
          <a:custGeom>
            <a:avLst/>
            <a:gdLst/>
            <a:ahLst/>
            <a:cxnLst/>
            <a:rect l="l" t="t" r="r" b="b"/>
            <a:pathLst>
              <a:path w="351617" h="351617">
                <a:moveTo>
                  <a:pt x="0" y="0"/>
                </a:moveTo>
                <a:lnTo>
                  <a:pt x="351617" y="0"/>
                </a:lnTo>
                <a:lnTo>
                  <a:pt x="351617" y="351618"/>
                </a:lnTo>
                <a:lnTo>
                  <a:pt x="0" y="35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30D19-4478-026A-05C0-ED17F1A391F6}"/>
              </a:ext>
            </a:extLst>
          </p:cNvPr>
          <p:cNvSpPr txBox="1"/>
          <p:nvPr/>
        </p:nvSpPr>
        <p:spPr>
          <a:xfrm>
            <a:off x="8251921" y="20411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张睿恒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F6F17AA-5D35-07EB-D248-8BF3D4D84E6C}"/>
              </a:ext>
            </a:extLst>
          </p:cNvPr>
          <p:cNvSpPr txBox="1"/>
          <p:nvPr/>
        </p:nvSpPr>
        <p:spPr>
          <a:xfrm>
            <a:off x="8251921" y="2547629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文案修改补充</a:t>
            </a:r>
            <a:endParaRPr lang="zh-CN" altLang="en-US" sz="2400" kern="100" dirty="0">
              <a:effectLst/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8184475">
            <a:off x="4737505" y="-1094341"/>
            <a:ext cx="14031262" cy="13382316"/>
          </a:xfrm>
          <a:custGeom>
            <a:avLst/>
            <a:gdLst/>
            <a:ahLst/>
            <a:cxnLst/>
            <a:rect l="l" t="t" r="r" b="b"/>
            <a:pathLst>
              <a:path w="21046893" h="20073474">
                <a:moveTo>
                  <a:pt x="0" y="0"/>
                </a:moveTo>
                <a:lnTo>
                  <a:pt x="21046893" y="0"/>
                </a:lnTo>
                <a:lnTo>
                  <a:pt x="21046893" y="20073474"/>
                </a:lnTo>
                <a:lnTo>
                  <a:pt x="0" y="2007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AutoShape 4"/>
          <p:cNvSpPr/>
          <p:nvPr/>
        </p:nvSpPr>
        <p:spPr>
          <a:xfrm>
            <a:off x="4423801" y="11375520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85800" y="2372586"/>
            <a:ext cx="10820400" cy="2112829"/>
            <a:chOff x="0" y="0"/>
            <a:chExt cx="4274726" cy="834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834698"/>
            </a:xfrm>
            <a:custGeom>
              <a:avLst/>
              <a:gdLst/>
              <a:ahLst/>
              <a:cxnLst/>
              <a:rect l="l" t="t" r="r" b="b"/>
              <a:pathLst>
                <a:path w="4274726" h="834698">
                  <a:moveTo>
                    <a:pt x="0" y="0"/>
                  </a:moveTo>
                  <a:lnTo>
                    <a:pt x="4274726" y="0"/>
                  </a:lnTo>
                  <a:lnTo>
                    <a:pt x="4274726" y="834698"/>
                  </a:lnTo>
                  <a:lnTo>
                    <a:pt x="0" y="834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685800" y="4974126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10796837" y="685800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0087474" y="685800"/>
            <a:ext cx="709363" cy="709363"/>
            <a:chOff x="0" y="0"/>
            <a:chExt cx="1418726" cy="1418726"/>
          </a:xfrm>
        </p:grpSpPr>
        <p:sp>
          <p:nvSpPr>
            <p:cNvPr id="11" name="Freeform 11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9377019" y="684708"/>
            <a:ext cx="709363" cy="711547"/>
            <a:chOff x="0" y="0"/>
            <a:chExt cx="1418726" cy="1423094"/>
          </a:xfrm>
        </p:grpSpPr>
        <p:sp>
          <p:nvSpPr>
            <p:cNvPr id="14" name="Freeform 14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7" name="AutoShape 17"/>
          <p:cNvSpPr/>
          <p:nvPr/>
        </p:nvSpPr>
        <p:spPr>
          <a:xfrm>
            <a:off x="4261571" y="2955660"/>
            <a:ext cx="0" cy="946681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8" name="Group 18"/>
          <p:cNvGrpSpPr/>
          <p:nvPr/>
        </p:nvGrpSpPr>
        <p:grpSpPr>
          <a:xfrm>
            <a:off x="685800" y="2269712"/>
            <a:ext cx="3578946" cy="102873"/>
            <a:chOff x="0" y="0"/>
            <a:chExt cx="1413905" cy="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3905" cy="40641"/>
            </a:xfrm>
            <a:custGeom>
              <a:avLst/>
              <a:gdLst/>
              <a:ahLst/>
              <a:cxnLst/>
              <a:rect l="l" t="t" r="r" b="b"/>
              <a:pathLst>
                <a:path w="1413905" h="40641">
                  <a:moveTo>
                    <a:pt x="0" y="0"/>
                  </a:moveTo>
                  <a:lnTo>
                    <a:pt x="1413905" y="0"/>
                  </a:lnTo>
                  <a:lnTo>
                    <a:pt x="1413905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0" y="628650"/>
            <a:ext cx="2895178" cy="30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  <a:spcBef>
                <a:spcPct val="0"/>
              </a:spcBef>
            </a:pPr>
            <a:r>
              <a:rPr lang="en-US" sz="1839" spc="45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WORK 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603" y="2488593"/>
            <a:ext cx="3071723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7"/>
              </a:lnSpc>
              <a:spcBef>
                <a:spcPct val="0"/>
              </a:spcBef>
            </a:pPr>
            <a:r>
              <a:rPr lang="en-US" sz="10365" spc="259" dirty="0">
                <a:solidFill>
                  <a:srgbClr val="2A2B2A"/>
                </a:solidFill>
                <a:latin typeface="210 수퍼사이즈 Black 3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1839" y="2555574"/>
            <a:ext cx="4664759" cy="134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7"/>
              </a:lnSpc>
              <a:spcBef>
                <a:spcPct val="0"/>
              </a:spcBef>
            </a:pPr>
            <a:r>
              <a:rPr lang="zh-CN" altLang="en-US" sz="7976" dirty="0">
                <a:solidFill>
                  <a:srgbClr val="000000"/>
                </a:solidFill>
                <a:ea typeface="庞门正道标题体 Bold"/>
              </a:rPr>
              <a:t>前言</a:t>
            </a:r>
            <a:endParaRPr lang="en-US" sz="7976" dirty="0">
              <a:solidFill>
                <a:srgbClr val="000000"/>
              </a:solidFill>
              <a:ea typeface="庞门正道标题体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679450" y="685801"/>
            <a:ext cx="10833100" cy="631651"/>
            <a:chOff x="0" y="0"/>
            <a:chExt cx="21666200" cy="1263303"/>
          </a:xfrm>
        </p:grpSpPr>
        <p:sp>
          <p:nvSpPr>
            <p:cNvPr id="4" name="AutoShape 4"/>
            <p:cNvSpPr/>
            <p:nvPr/>
          </p:nvSpPr>
          <p:spPr>
            <a:xfrm flipV="1">
              <a:off x="12700" y="1256953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0" y="6350"/>
              <a:ext cx="21640800" cy="0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6" name="AutoShape 6"/>
            <p:cNvSpPr/>
            <p:nvPr/>
          </p:nvSpPr>
          <p:spPr>
            <a:xfrm flipH="1">
              <a:off x="63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21659850" y="0"/>
              <a:ext cx="0" cy="1263303"/>
            </a:xfrm>
            <a:prstGeom prst="line">
              <a:avLst/>
            </a:prstGeom>
            <a:ln w="12700" cap="flat">
              <a:solidFill>
                <a:srgbClr val="2A2B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883217" y="818249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4" y="0"/>
                </a:lnTo>
                <a:lnTo>
                  <a:pt x="550134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 rot="9440458">
            <a:off x="3743647" y="1697660"/>
            <a:ext cx="4762623" cy="4375660"/>
          </a:xfrm>
          <a:custGeom>
            <a:avLst/>
            <a:gdLst/>
            <a:ahLst/>
            <a:cxnLst/>
            <a:rect l="l" t="t" r="r" b="b"/>
            <a:pathLst>
              <a:path w="7143935" h="6563490">
                <a:moveTo>
                  <a:pt x="0" y="0"/>
                </a:moveTo>
                <a:lnTo>
                  <a:pt x="7143935" y="0"/>
                </a:lnTo>
                <a:lnTo>
                  <a:pt x="7143935" y="6563491"/>
                </a:lnTo>
                <a:lnTo>
                  <a:pt x="0" y="65634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2478655" y="2539294"/>
            <a:ext cx="212330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335" b="1" dirty="0">
                <a:solidFill>
                  <a:srgbClr val="000000"/>
                </a:solidFill>
                <a:ea typeface="思源黑体 2 Bold"/>
              </a:rPr>
              <a:t>大数据</a:t>
            </a:r>
            <a:endParaRPr lang="en-US" sz="2335" b="1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07734" y="2539294"/>
            <a:ext cx="220669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8"/>
              </a:lnSpc>
            </a:pPr>
            <a:r>
              <a:rPr lang="zh-CN" altLang="en-US" sz="2335" b="1" dirty="0">
                <a:solidFill>
                  <a:srgbClr val="000000"/>
                </a:solidFill>
                <a:ea typeface="思源黑体 2 Bold"/>
              </a:rPr>
              <a:t>精准营销</a:t>
            </a:r>
            <a:endParaRPr lang="en-US" sz="2335" b="1" dirty="0">
              <a:solidFill>
                <a:srgbClr val="000000"/>
              </a:solidFill>
              <a:ea typeface="思源黑体 2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6594" y="3133356"/>
            <a:ext cx="4307124" cy="272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近期，随着互联网技术的快速发展，大数据这一词逐渐出现在人们的视野中，狭义中，大数据就是通过一系列对用户的数据的采集，对其进行分析，而能够向用户进行精准投放。这种概念与精准营销恰恰相符合</a:t>
            </a:r>
            <a:endParaRPr lang="en-US" sz="2000" b="1" spc="30" dirty="0">
              <a:solidFill>
                <a:srgbClr val="000000"/>
              </a:solidFill>
              <a:ea typeface="思源黑体 1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79302" y="5716270"/>
            <a:ext cx="7233397" cy="21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200" spc="30" dirty="0">
                <a:solidFill>
                  <a:srgbClr val="000000"/>
                </a:solidFill>
                <a:ea typeface="思源黑体 1"/>
              </a:rPr>
              <a:t>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84900" y="3197123"/>
            <a:ext cx="4221993" cy="2723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zh-CN" sz="20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所谓精准营销，就是企业在获取到了用户的信息后，进行分析与筛选，根据用户的个人偏好进行精准广告投放，从而提高点击率，提高营销效率。精准营销应该是目前电商企业十分着重的一项目标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200" spc="30" dirty="0">
              <a:solidFill>
                <a:srgbClr val="000000"/>
              </a:solidFill>
              <a:ea typeface="思源黑体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39588" y="886537"/>
            <a:ext cx="1252961" cy="18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7"/>
              </a:lnSpc>
              <a:spcBef>
                <a:spcPct val="0"/>
              </a:spcBef>
            </a:pPr>
            <a:r>
              <a:rPr lang="en-US" sz="1125" spc="28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PART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0836" y="649133"/>
            <a:ext cx="2753486" cy="50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2"/>
              </a:lnSpc>
              <a:spcBef>
                <a:spcPct val="0"/>
              </a:spcBef>
            </a:pPr>
            <a:r>
              <a:rPr lang="zh-CN" altLang="en-US" sz="3244" dirty="0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前言</a:t>
            </a:r>
            <a:endParaRPr lang="en-US" sz="3244" dirty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380836" y="3065806"/>
            <a:ext cx="2975818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9" name="AutoShape 19"/>
          <p:cNvSpPr/>
          <p:nvPr/>
        </p:nvSpPr>
        <p:spPr>
          <a:xfrm>
            <a:off x="6431265" y="3065806"/>
            <a:ext cx="2975818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0" name="AutoShape 20"/>
          <p:cNvSpPr/>
          <p:nvPr/>
        </p:nvSpPr>
        <p:spPr>
          <a:xfrm>
            <a:off x="4389399" y="6339061"/>
            <a:ext cx="2975818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21" name="Freeform 21"/>
          <p:cNvSpPr/>
          <p:nvPr/>
        </p:nvSpPr>
        <p:spPr>
          <a:xfrm rot="-5400000">
            <a:off x="1886851" y="2505406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3" y="0"/>
                </a:lnTo>
                <a:lnTo>
                  <a:pt x="550133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22" name="Freeform 22"/>
          <p:cNvSpPr/>
          <p:nvPr/>
        </p:nvSpPr>
        <p:spPr>
          <a:xfrm rot="-5400000">
            <a:off x="8597154" y="2530474"/>
            <a:ext cx="366755" cy="366755"/>
          </a:xfrm>
          <a:custGeom>
            <a:avLst/>
            <a:gdLst/>
            <a:ahLst/>
            <a:cxnLst/>
            <a:rect l="l" t="t" r="r" b="b"/>
            <a:pathLst>
              <a:path w="550133" h="550133">
                <a:moveTo>
                  <a:pt x="0" y="0"/>
                </a:moveTo>
                <a:lnTo>
                  <a:pt x="550133" y="0"/>
                </a:lnTo>
                <a:lnTo>
                  <a:pt x="550133" y="550133"/>
                </a:lnTo>
                <a:lnTo>
                  <a:pt x="0" y="55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3" name="Freeform 3"/>
          <p:cNvSpPr/>
          <p:nvPr/>
        </p:nvSpPr>
        <p:spPr>
          <a:xfrm rot="-8184475">
            <a:off x="4737505" y="-1094341"/>
            <a:ext cx="14031262" cy="13382316"/>
          </a:xfrm>
          <a:custGeom>
            <a:avLst/>
            <a:gdLst/>
            <a:ahLst/>
            <a:cxnLst/>
            <a:rect l="l" t="t" r="r" b="b"/>
            <a:pathLst>
              <a:path w="21046893" h="20073474">
                <a:moveTo>
                  <a:pt x="0" y="0"/>
                </a:moveTo>
                <a:lnTo>
                  <a:pt x="21046893" y="0"/>
                </a:lnTo>
                <a:lnTo>
                  <a:pt x="21046893" y="20073474"/>
                </a:lnTo>
                <a:lnTo>
                  <a:pt x="0" y="2007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4" name="AutoShape 4"/>
          <p:cNvSpPr/>
          <p:nvPr/>
        </p:nvSpPr>
        <p:spPr>
          <a:xfrm>
            <a:off x="4423801" y="11375520"/>
            <a:ext cx="0" cy="334946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685800" y="2372586"/>
            <a:ext cx="10820400" cy="2112829"/>
            <a:chOff x="0" y="0"/>
            <a:chExt cx="4274726" cy="8346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834698"/>
            </a:xfrm>
            <a:custGeom>
              <a:avLst/>
              <a:gdLst/>
              <a:ahLst/>
              <a:cxnLst/>
              <a:rect l="l" t="t" r="r" b="b"/>
              <a:pathLst>
                <a:path w="4274726" h="834698">
                  <a:moveTo>
                    <a:pt x="0" y="0"/>
                  </a:moveTo>
                  <a:lnTo>
                    <a:pt x="4274726" y="0"/>
                  </a:lnTo>
                  <a:lnTo>
                    <a:pt x="4274726" y="834698"/>
                  </a:lnTo>
                  <a:lnTo>
                    <a:pt x="0" y="834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685800" y="4974126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9" name="Freeform 9"/>
          <p:cNvSpPr/>
          <p:nvPr/>
        </p:nvSpPr>
        <p:spPr>
          <a:xfrm>
            <a:off x="10796837" y="685800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0087474" y="685800"/>
            <a:ext cx="709363" cy="709363"/>
            <a:chOff x="0" y="0"/>
            <a:chExt cx="1418726" cy="1418726"/>
          </a:xfrm>
        </p:grpSpPr>
        <p:sp>
          <p:nvSpPr>
            <p:cNvPr id="11" name="Freeform 11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2" name="Freeform 12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9377019" y="684708"/>
            <a:ext cx="709363" cy="711547"/>
            <a:chOff x="0" y="0"/>
            <a:chExt cx="1418726" cy="1423094"/>
          </a:xfrm>
        </p:grpSpPr>
        <p:sp>
          <p:nvSpPr>
            <p:cNvPr id="14" name="Freeform 14"/>
            <p:cNvSpPr/>
            <p:nvPr/>
          </p:nvSpPr>
          <p:spPr>
            <a:xfrm rot="5400000">
              <a:off x="0" y="4368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0" y="0"/>
              <a:ext cx="1418726" cy="1418726"/>
            </a:xfrm>
            <a:custGeom>
              <a:avLst/>
              <a:gdLst/>
              <a:ahLst/>
              <a:cxnLst/>
              <a:rect l="l" t="t" r="r" b="b"/>
              <a:pathLst>
                <a:path w="1418726" h="1418726">
                  <a:moveTo>
                    <a:pt x="0" y="0"/>
                  </a:moveTo>
                  <a:lnTo>
                    <a:pt x="1418726" y="0"/>
                  </a:lnTo>
                  <a:lnTo>
                    <a:pt x="1418726" y="1418726"/>
                  </a:lnTo>
                  <a:lnTo>
                    <a:pt x="0" y="141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685800" y="6175375"/>
            <a:ext cx="10820400" cy="0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17" name="AutoShape 17"/>
          <p:cNvSpPr/>
          <p:nvPr/>
        </p:nvSpPr>
        <p:spPr>
          <a:xfrm>
            <a:off x="4261571" y="2955660"/>
            <a:ext cx="0" cy="946681"/>
          </a:xfrm>
          <a:prstGeom prst="line">
            <a:avLst/>
          </a:prstGeom>
          <a:ln w="9525" cap="flat">
            <a:solidFill>
              <a:srgbClr val="2A2B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8" name="Group 18"/>
          <p:cNvGrpSpPr/>
          <p:nvPr/>
        </p:nvGrpSpPr>
        <p:grpSpPr>
          <a:xfrm>
            <a:off x="685800" y="2269712"/>
            <a:ext cx="3578946" cy="102873"/>
            <a:chOff x="0" y="0"/>
            <a:chExt cx="1413905" cy="406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3905" cy="40641"/>
            </a:xfrm>
            <a:custGeom>
              <a:avLst/>
              <a:gdLst/>
              <a:ahLst/>
              <a:cxnLst/>
              <a:rect l="l" t="t" r="r" b="b"/>
              <a:pathLst>
                <a:path w="1413905" h="40641">
                  <a:moveTo>
                    <a:pt x="0" y="0"/>
                  </a:moveTo>
                  <a:lnTo>
                    <a:pt x="1413905" y="0"/>
                  </a:lnTo>
                  <a:lnTo>
                    <a:pt x="1413905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0" y="628650"/>
            <a:ext cx="2895178" cy="30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58"/>
              </a:lnSpc>
              <a:spcBef>
                <a:spcPct val="0"/>
              </a:spcBef>
            </a:pPr>
            <a:r>
              <a:rPr lang="en-US" sz="1839" spc="45">
                <a:solidFill>
                  <a:srgbClr val="2A2B2A">
                    <a:alpha val="71765"/>
                  </a:srgbClr>
                </a:solidFill>
                <a:latin typeface="210 수퍼사이즈 Black 3D"/>
              </a:rPr>
              <a:t>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9603" y="2488593"/>
            <a:ext cx="3071723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7"/>
              </a:lnSpc>
              <a:spcBef>
                <a:spcPct val="0"/>
              </a:spcBef>
            </a:pPr>
            <a:r>
              <a:rPr lang="en-US" sz="10365" spc="259" dirty="0">
                <a:solidFill>
                  <a:srgbClr val="2A2B2A"/>
                </a:solidFill>
                <a:latin typeface="210 수퍼사이즈 Black 3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1839" y="2555574"/>
            <a:ext cx="4664759" cy="134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7"/>
              </a:lnSpc>
              <a:spcBef>
                <a:spcPct val="0"/>
              </a:spcBef>
            </a:pPr>
            <a:r>
              <a:rPr lang="zh-CN" altLang="en-US" sz="7976" dirty="0">
                <a:solidFill>
                  <a:srgbClr val="000000"/>
                </a:solidFill>
                <a:ea typeface="庞门正道标题体 Bold"/>
              </a:rPr>
              <a:t>正文</a:t>
            </a:r>
            <a:endParaRPr lang="en-US" sz="7976" dirty="0">
              <a:solidFill>
                <a:srgbClr val="000000"/>
              </a:solidFill>
              <a:ea typeface="庞门正道标题体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5024165" y="1350084"/>
            <a:ext cx="6734448" cy="4606066"/>
            <a:chOff x="0" y="0"/>
            <a:chExt cx="2577737" cy="1550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7737" cy="1550916"/>
            </a:xfrm>
            <a:custGeom>
              <a:avLst/>
              <a:gdLst/>
              <a:ahLst/>
              <a:cxnLst/>
              <a:rect l="l" t="t" r="r" b="b"/>
              <a:pathLst>
                <a:path w="2577737" h="1550916">
                  <a:moveTo>
                    <a:pt x="0" y="0"/>
                  </a:moveTo>
                  <a:lnTo>
                    <a:pt x="2577737" y="0"/>
                  </a:lnTo>
                  <a:lnTo>
                    <a:pt x="2577737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8380" y="1530411"/>
            <a:ext cx="2452667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精准营销的重要性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0772" y="2231276"/>
            <a:ext cx="5801234" cy="318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先，对比传统营销一词而言，精准营销拥有更为精确的市场定位，通过大数据技术对市场和消费者进行详细的分析，能够更准确地了解消费者的需求和偏好，从而精确地定位产品和服务。相比之下，传统营销方式往往缺乏对消费者需求的深入了解，需要通过大量的投入成本，进行海量的传播，才能够拉动购买量，从而使营销回本。</a:t>
            </a:r>
            <a:endParaRPr lang="en-US" sz="2000" spc="30" dirty="0">
              <a:solidFill>
                <a:srgbClr val="000000"/>
              </a:solidFill>
              <a:ea typeface="思源黑体 1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96850" cy="6858000"/>
            <a:chOff x="0" y="0"/>
            <a:chExt cx="7776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768" cy="2709333"/>
            </a:xfrm>
            <a:custGeom>
              <a:avLst/>
              <a:gdLst/>
              <a:ahLst/>
              <a:cxnLst/>
              <a:rect l="l" t="t" r="r" b="b"/>
              <a:pathLst>
                <a:path w="77768" h="2709333">
                  <a:moveTo>
                    <a:pt x="0" y="0"/>
                  </a:moveTo>
                  <a:lnTo>
                    <a:pt x="77768" y="0"/>
                  </a:lnTo>
                  <a:lnTo>
                    <a:pt x="777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4602981" cy="6858000"/>
          </a:xfrm>
          <a:custGeom>
            <a:avLst/>
            <a:gdLst/>
            <a:ahLst/>
            <a:cxnLst/>
            <a:rect l="l" t="t" r="r" b="b"/>
            <a:pathLst>
              <a:path w="6904471" h="10287000">
                <a:moveTo>
                  <a:pt x="0" y="0"/>
                </a:moveTo>
                <a:lnTo>
                  <a:pt x="6904471" y="0"/>
                </a:lnTo>
                <a:lnTo>
                  <a:pt x="690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811" r="-5460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2" name="Freeform 12"/>
          <p:cNvSpPr/>
          <p:nvPr/>
        </p:nvSpPr>
        <p:spPr>
          <a:xfrm rot="-5400000">
            <a:off x="10874010" y="5817519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3" name="Group 13"/>
          <p:cNvGrpSpPr/>
          <p:nvPr/>
        </p:nvGrpSpPr>
        <p:grpSpPr>
          <a:xfrm>
            <a:off x="5365335" y="1367986"/>
            <a:ext cx="1288456" cy="102873"/>
            <a:chOff x="0" y="0"/>
            <a:chExt cx="509020" cy="40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9020" cy="40641"/>
            </a:xfrm>
            <a:custGeom>
              <a:avLst/>
              <a:gdLst/>
              <a:ahLst/>
              <a:cxnLst/>
              <a:rect l="l" t="t" r="r" b="b"/>
              <a:pathLst>
                <a:path w="509020" h="40641">
                  <a:moveTo>
                    <a:pt x="0" y="0"/>
                  </a:moveTo>
                  <a:lnTo>
                    <a:pt x="509020" y="0"/>
                  </a:lnTo>
                  <a:lnTo>
                    <a:pt x="509020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75298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66118">
            <a:off x="-3076654" y="-5989021"/>
            <a:ext cx="18345307" cy="17496836"/>
          </a:xfrm>
          <a:custGeom>
            <a:avLst/>
            <a:gdLst/>
            <a:ahLst/>
            <a:cxnLst/>
            <a:rect l="l" t="t" r="r" b="b"/>
            <a:pathLst>
              <a:path w="27517960" h="26245254">
                <a:moveTo>
                  <a:pt x="0" y="0"/>
                </a:moveTo>
                <a:lnTo>
                  <a:pt x="27517960" y="0"/>
                </a:lnTo>
                <a:lnTo>
                  <a:pt x="27517960" y="26245254"/>
                </a:lnTo>
                <a:lnTo>
                  <a:pt x="0" y="26245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5024165" y="1350084"/>
            <a:ext cx="6734448" cy="4606066"/>
            <a:chOff x="0" y="0"/>
            <a:chExt cx="2577737" cy="15509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7737" cy="1550916"/>
            </a:xfrm>
            <a:custGeom>
              <a:avLst/>
              <a:gdLst/>
              <a:ahLst/>
              <a:cxnLst/>
              <a:rect l="l" t="t" r="r" b="b"/>
              <a:pathLst>
                <a:path w="2577737" h="1550916">
                  <a:moveTo>
                    <a:pt x="0" y="0"/>
                  </a:moveTo>
                  <a:lnTo>
                    <a:pt x="2577737" y="0"/>
                  </a:lnTo>
                  <a:lnTo>
                    <a:pt x="2577737" y="1550916"/>
                  </a:lnTo>
                  <a:lnTo>
                    <a:pt x="0" y="1550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A2B2A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sz="12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18380" y="1530411"/>
            <a:ext cx="2452667" cy="46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精准营销的重要性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0772" y="2231276"/>
            <a:ext cx="5801234" cy="364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次，精准营销通过大数据技术能够精确地识别目标消费者，从而减少广告和营销资源的浪费，降低广告投放成本，提高营销效率。而传统营销模式缺乏对市场的精细分析，无法精确地确定目标消费者，会导致广告和营销资源的浪费。如果企业盲目营销的话，则反而会企业亏损，降低利润率。精准营销在不考虑技术方面的问题，应该更具有低成本，高回报的一种营销手段。</a:t>
            </a:r>
            <a:endParaRPr lang="en-US" sz="2000" spc="30" dirty="0">
              <a:solidFill>
                <a:srgbClr val="000000"/>
              </a:solidFill>
              <a:ea typeface="思源黑体 1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96850" cy="6858000"/>
            <a:chOff x="0" y="0"/>
            <a:chExt cx="7776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768" cy="2709333"/>
            </a:xfrm>
            <a:custGeom>
              <a:avLst/>
              <a:gdLst/>
              <a:ahLst/>
              <a:cxnLst/>
              <a:rect l="l" t="t" r="r" b="b"/>
              <a:pathLst>
                <a:path w="77768" h="2709333">
                  <a:moveTo>
                    <a:pt x="0" y="0"/>
                  </a:moveTo>
                  <a:lnTo>
                    <a:pt x="77768" y="0"/>
                  </a:lnTo>
                  <a:lnTo>
                    <a:pt x="777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0"/>
            <a:ext cx="4602981" cy="6858000"/>
          </a:xfrm>
          <a:custGeom>
            <a:avLst/>
            <a:gdLst/>
            <a:ahLst/>
            <a:cxnLst/>
            <a:rect l="l" t="t" r="r" b="b"/>
            <a:pathLst>
              <a:path w="6904471" h="10287000">
                <a:moveTo>
                  <a:pt x="0" y="0"/>
                </a:moveTo>
                <a:lnTo>
                  <a:pt x="6904471" y="0"/>
                </a:lnTo>
                <a:lnTo>
                  <a:pt x="690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811" r="-54604"/>
            </a:stretch>
          </a:blipFill>
        </p:spPr>
        <p:txBody>
          <a:bodyPr/>
          <a:lstStyle/>
          <a:p>
            <a:endParaRPr lang="zh-CN" altLang="en-US" sz="1200"/>
          </a:p>
        </p:txBody>
      </p:sp>
      <p:sp>
        <p:nvSpPr>
          <p:cNvPr id="12" name="Freeform 12"/>
          <p:cNvSpPr/>
          <p:nvPr/>
        </p:nvSpPr>
        <p:spPr>
          <a:xfrm rot="-5400000">
            <a:off x="10874010" y="5817519"/>
            <a:ext cx="709363" cy="709363"/>
          </a:xfrm>
          <a:custGeom>
            <a:avLst/>
            <a:gdLst/>
            <a:ahLst/>
            <a:cxnLst/>
            <a:rect l="l" t="t" r="r" b="b"/>
            <a:pathLst>
              <a:path w="1064044" h="1064044">
                <a:moveTo>
                  <a:pt x="0" y="0"/>
                </a:moveTo>
                <a:lnTo>
                  <a:pt x="1064044" y="0"/>
                </a:lnTo>
                <a:lnTo>
                  <a:pt x="1064044" y="1064044"/>
                </a:lnTo>
                <a:lnTo>
                  <a:pt x="0" y="106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 sz="1200"/>
          </a:p>
        </p:txBody>
      </p:sp>
      <p:grpSp>
        <p:nvGrpSpPr>
          <p:cNvPr id="13" name="Group 13"/>
          <p:cNvGrpSpPr/>
          <p:nvPr/>
        </p:nvGrpSpPr>
        <p:grpSpPr>
          <a:xfrm>
            <a:off x="5365335" y="1367986"/>
            <a:ext cx="1288456" cy="102873"/>
            <a:chOff x="0" y="0"/>
            <a:chExt cx="509020" cy="40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9020" cy="40641"/>
            </a:xfrm>
            <a:custGeom>
              <a:avLst/>
              <a:gdLst/>
              <a:ahLst/>
              <a:cxnLst/>
              <a:rect l="l" t="t" r="r" b="b"/>
              <a:pathLst>
                <a:path w="509020" h="40641">
                  <a:moveTo>
                    <a:pt x="0" y="0"/>
                  </a:moveTo>
                  <a:lnTo>
                    <a:pt x="509020" y="0"/>
                  </a:lnTo>
                  <a:lnTo>
                    <a:pt x="509020" y="40641"/>
                  </a:lnTo>
                  <a:lnTo>
                    <a:pt x="0" y="40641"/>
                  </a:lnTo>
                  <a:close/>
                </a:path>
              </a:pathLst>
            </a:custGeom>
            <a:solidFill>
              <a:srgbClr val="2A2B2A"/>
            </a:solidFill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00"/>
                </a:lnSpc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834732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 sz="120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2684</Words>
  <Application>Microsoft Office PowerPoint</Application>
  <PresentationFormat>宽屏</PresentationFormat>
  <Paragraphs>112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210 수퍼사이즈 Black 3D</vt:lpstr>
      <vt:lpstr>Arimo</vt:lpstr>
      <vt:lpstr>等线</vt:lpstr>
      <vt:lpstr>等线 Light</vt:lpstr>
      <vt:lpstr>黑体</vt:lpstr>
      <vt:lpstr>思源黑体 1</vt:lpstr>
      <vt:lpstr>微软雅黑</vt:lpstr>
      <vt:lpstr>幼圆</vt:lpstr>
      <vt:lpstr>Arial</vt:lpstr>
      <vt:lpstr>Calibri</vt:lpstr>
      <vt:lpstr>Times New Roman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nagisome 神埜</dc:creator>
  <cp:lastModifiedBy>nagisome 神埜</cp:lastModifiedBy>
  <cp:revision>33</cp:revision>
  <dcterms:created xsi:type="dcterms:W3CDTF">2023-09-21T00:23:39Z</dcterms:created>
  <dcterms:modified xsi:type="dcterms:W3CDTF">2023-10-16T00:46:00Z</dcterms:modified>
</cp:coreProperties>
</file>